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32" r:id="rId3"/>
    <p:sldMasterId id="2147483806" r:id="rId4"/>
  </p:sldMasterIdLst>
  <p:notesMasterIdLst>
    <p:notesMasterId r:id="rId51"/>
  </p:notesMasterIdLst>
  <p:sldIdLst>
    <p:sldId id="256" r:id="rId5"/>
    <p:sldId id="365" r:id="rId6"/>
    <p:sldId id="390" r:id="rId7"/>
    <p:sldId id="308" r:id="rId8"/>
    <p:sldId id="538" r:id="rId9"/>
    <p:sldId id="539" r:id="rId10"/>
    <p:sldId id="517" r:id="rId11"/>
    <p:sldId id="541" r:id="rId12"/>
    <p:sldId id="542" r:id="rId13"/>
    <p:sldId id="543" r:id="rId14"/>
    <p:sldId id="545" r:id="rId15"/>
    <p:sldId id="544" r:id="rId16"/>
    <p:sldId id="548" r:id="rId17"/>
    <p:sldId id="549" r:id="rId18"/>
    <p:sldId id="547" r:id="rId19"/>
    <p:sldId id="546" r:id="rId20"/>
    <p:sldId id="504" r:id="rId21"/>
    <p:sldId id="500" r:id="rId22"/>
    <p:sldId id="550" r:id="rId23"/>
    <p:sldId id="551" r:id="rId24"/>
    <p:sldId id="553" r:id="rId25"/>
    <p:sldId id="552" r:id="rId26"/>
    <p:sldId id="555" r:id="rId27"/>
    <p:sldId id="557" r:id="rId28"/>
    <p:sldId id="556" r:id="rId29"/>
    <p:sldId id="554" r:id="rId30"/>
    <p:sldId id="560" r:id="rId31"/>
    <p:sldId id="559" r:id="rId32"/>
    <p:sldId id="561" r:id="rId33"/>
    <p:sldId id="562" r:id="rId34"/>
    <p:sldId id="563" r:id="rId35"/>
    <p:sldId id="564" r:id="rId36"/>
    <p:sldId id="565" r:id="rId37"/>
    <p:sldId id="566" r:id="rId38"/>
    <p:sldId id="567" r:id="rId39"/>
    <p:sldId id="558" r:id="rId40"/>
    <p:sldId id="571" r:id="rId41"/>
    <p:sldId id="570" r:id="rId42"/>
    <p:sldId id="573" r:id="rId43"/>
    <p:sldId id="575" r:id="rId44"/>
    <p:sldId id="576" r:id="rId45"/>
    <p:sldId id="572" r:id="rId46"/>
    <p:sldId id="577" r:id="rId47"/>
    <p:sldId id="578" r:id="rId48"/>
    <p:sldId id="579" r:id="rId49"/>
    <p:sldId id="58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B1E211-DF1D-CD42-81E9-E04824346CD5}">
          <p14:sldIdLst>
            <p14:sldId id="256"/>
            <p14:sldId id="365"/>
            <p14:sldId id="390"/>
            <p14:sldId id="308"/>
          </p14:sldIdLst>
        </p14:section>
        <p14:section name="Organizing and Documenting" id="{4678DEC1-4D53-7C4B-892D-E70DC899C420}">
          <p14:sldIdLst>
            <p14:sldId id="538"/>
            <p14:sldId id="539"/>
            <p14:sldId id="517"/>
            <p14:sldId id="541"/>
            <p14:sldId id="542"/>
            <p14:sldId id="543"/>
            <p14:sldId id="545"/>
            <p14:sldId id="544"/>
            <p14:sldId id="548"/>
            <p14:sldId id="549"/>
            <p14:sldId id="547"/>
            <p14:sldId id="546"/>
          </p14:sldIdLst>
        </p14:section>
        <p14:section name="Agent Next Steps" id="{83D00999-E4CF-EB4C-AC7E-6D26837400AC}">
          <p14:sldIdLst>
            <p14:sldId id="504"/>
            <p14:sldId id="500"/>
            <p14:sldId id="550"/>
            <p14:sldId id="551"/>
            <p14:sldId id="553"/>
            <p14:sldId id="552"/>
          </p14:sldIdLst>
        </p14:section>
        <p14:section name="STEP 2: Detecting Multiple Attributes" id="{7CF9EF98-30F0-4B44-9D06-1FB97379B281}">
          <p14:sldIdLst>
            <p14:sldId id="555"/>
            <p14:sldId id="557"/>
            <p14:sldId id="556"/>
            <p14:sldId id="554"/>
          </p14:sldIdLst>
        </p14:section>
        <p14:section name="STEP 3: Error Catching" id="{454639C2-6902-E94E-A853-A4FCB65BCCA4}">
          <p14:sldIdLst>
            <p14:sldId id="560"/>
            <p14:sldId id="559"/>
            <p14:sldId id="561"/>
          </p14:sldIdLst>
        </p14:section>
        <p14:section name="The cmd RHS Function" id="{C8167330-84AC-BB41-B4CE-E7233189CD94}">
          <p14:sldIdLst>
            <p14:sldId id="562"/>
            <p14:sldId id="563"/>
          </p14:sldIdLst>
        </p14:section>
        <p14:section name="Parallel Summation" id="{CBD291A0-38DE-0C47-B2B0-4503858C4580}">
          <p14:sldIdLst>
            <p14:sldId id="564"/>
            <p14:sldId id="565"/>
            <p14:sldId id="566"/>
            <p14:sldId id="567"/>
            <p14:sldId id="558"/>
            <p14:sldId id="571"/>
            <p14:sldId id="570"/>
          </p14:sldIdLst>
        </p14:section>
        <p14:section name="Negated Conjunctions" id="{95F1E9AB-9D45-CB4D-A4E7-8F00F775D582}">
          <p14:sldIdLst>
            <p14:sldId id="573"/>
            <p14:sldId id="575"/>
            <p14:sldId id="576"/>
            <p14:sldId id="572"/>
            <p14:sldId id="577"/>
            <p14:sldId id="578"/>
            <p14:sldId id="579"/>
            <p14:sldId id="5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5"/>
    <p:restoredTop sz="94696"/>
  </p:normalViewPr>
  <p:slideViewPr>
    <p:cSldViewPr snapToGrid="0">
      <p:cViewPr varScale="1">
        <p:scale>
          <a:sx n="81" d="100"/>
          <a:sy n="81" d="100"/>
        </p:scale>
        <p:origin x="778" y="5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C115C7-4CE3-014A-94AF-089EC59491A7}" type="doc">
      <dgm:prSet loTypeId="urn:microsoft.com/office/officeart/2005/8/layout/pyramid1" loCatId="" qsTypeId="urn:microsoft.com/office/officeart/2005/8/quickstyle/3d5" qsCatId="3D" csTypeId="urn:microsoft.com/office/officeart/2005/8/colors/accent0_3" csCatId="mainScheme" phldr="1"/>
      <dgm:spPr/>
    </dgm:pt>
    <dgm:pt modelId="{F33FF518-7B14-B34C-AF01-E4A9CF30ADB2}">
      <dgm:prSet phldrT="[Text]"/>
      <dgm:spPr/>
      <dgm:t>
        <a:bodyPr/>
        <a:lstStyle/>
        <a:p>
          <a:endParaRPr lang="en-US" dirty="0">
            <a:solidFill>
              <a:schemeClr val="tx1">
                <a:lumMod val="50000"/>
              </a:schemeClr>
            </a:solidFill>
          </a:endParaRPr>
        </a:p>
        <a:p>
          <a:endParaRPr lang="en-US" dirty="0">
            <a:solidFill>
              <a:schemeClr val="tx1">
                <a:lumMod val="50000"/>
              </a:schemeClr>
            </a:solidFill>
          </a:endParaRPr>
        </a:p>
        <a:p>
          <a:r>
            <a:rPr lang="en-US" dirty="0">
              <a:solidFill>
                <a:schemeClr val="tx1">
                  <a:lumMod val="50000"/>
                </a:schemeClr>
              </a:solidFill>
            </a:rPr>
            <a:t>Rule</a:t>
          </a:r>
        </a:p>
      </dgm:t>
    </dgm:pt>
    <dgm:pt modelId="{B5411976-D34B-5148-9292-15AD5930C6A4}" type="parTrans" cxnId="{D519EDC7-5C3E-4A46-BD78-7FF0FB2B11B3}">
      <dgm:prSet/>
      <dgm:spPr/>
      <dgm:t>
        <a:bodyPr/>
        <a:lstStyle/>
        <a:p>
          <a:endParaRPr lang="en-US">
            <a:solidFill>
              <a:schemeClr val="tx1">
                <a:lumMod val="50000"/>
              </a:schemeClr>
            </a:solidFill>
          </a:endParaRPr>
        </a:p>
      </dgm:t>
    </dgm:pt>
    <dgm:pt modelId="{9922D39A-8243-F346-8FFA-17C412B8750B}" type="sibTrans" cxnId="{D519EDC7-5C3E-4A46-BD78-7FF0FB2B11B3}">
      <dgm:prSet/>
      <dgm:spPr/>
      <dgm:t>
        <a:bodyPr/>
        <a:lstStyle/>
        <a:p>
          <a:endParaRPr lang="en-US">
            <a:solidFill>
              <a:schemeClr val="tx1">
                <a:lumMod val="50000"/>
              </a:schemeClr>
            </a:solidFill>
          </a:endParaRPr>
        </a:p>
      </dgm:t>
    </dgm:pt>
    <dgm:pt modelId="{0ED23501-4364-3B48-A5EB-A66CE5191241}">
      <dgm:prSet phldrT="[Text]"/>
      <dgm:spPr/>
      <dgm:t>
        <a:bodyPr/>
        <a:lstStyle/>
        <a:p>
          <a:endParaRPr lang="en-US" dirty="0">
            <a:solidFill>
              <a:schemeClr val="tx1">
                <a:lumMod val="50000"/>
              </a:schemeClr>
            </a:solidFill>
          </a:endParaRPr>
        </a:p>
        <a:p>
          <a:r>
            <a:rPr lang="en-US" dirty="0">
              <a:solidFill>
                <a:schemeClr val="tx1">
                  <a:lumMod val="50000"/>
                </a:schemeClr>
              </a:solidFill>
            </a:rPr>
            <a:t>Operator / Group</a:t>
          </a:r>
        </a:p>
      </dgm:t>
    </dgm:pt>
    <dgm:pt modelId="{5D2B2631-BBB7-904B-80F3-E8FEF678D2DB}" type="parTrans" cxnId="{13782E11-5D88-4845-948C-AABFD62992F1}">
      <dgm:prSet/>
      <dgm:spPr/>
      <dgm:t>
        <a:bodyPr/>
        <a:lstStyle/>
        <a:p>
          <a:endParaRPr lang="en-US">
            <a:solidFill>
              <a:schemeClr val="tx1">
                <a:lumMod val="50000"/>
              </a:schemeClr>
            </a:solidFill>
          </a:endParaRPr>
        </a:p>
      </dgm:t>
    </dgm:pt>
    <dgm:pt modelId="{1FEF5AAD-E3AC-8445-AAD9-4954C73EEC68}" type="sibTrans" cxnId="{13782E11-5D88-4845-948C-AABFD62992F1}">
      <dgm:prSet/>
      <dgm:spPr/>
      <dgm:t>
        <a:bodyPr/>
        <a:lstStyle/>
        <a:p>
          <a:endParaRPr lang="en-US">
            <a:solidFill>
              <a:schemeClr val="tx1">
                <a:lumMod val="50000"/>
              </a:schemeClr>
            </a:solidFill>
          </a:endParaRPr>
        </a:p>
      </dgm:t>
    </dgm:pt>
    <dgm:pt modelId="{2BA10A62-87FC-6347-857B-EB7CEFB71FE0}">
      <dgm:prSet phldrT="[Text]"/>
      <dgm:spPr/>
      <dgm:t>
        <a:bodyPr/>
        <a:lstStyle/>
        <a:p>
          <a:r>
            <a:rPr lang="en-US">
              <a:solidFill>
                <a:schemeClr val="tx1">
                  <a:lumMod val="50000"/>
                </a:schemeClr>
              </a:solidFill>
            </a:rPr>
            <a:t>File / Substate</a:t>
          </a:r>
          <a:endParaRPr lang="en-US" dirty="0">
            <a:solidFill>
              <a:schemeClr val="tx1">
                <a:lumMod val="50000"/>
              </a:schemeClr>
            </a:solidFill>
          </a:endParaRPr>
        </a:p>
      </dgm:t>
    </dgm:pt>
    <dgm:pt modelId="{12959C0D-BC35-8744-8A42-881ED67A6AF4}" type="parTrans" cxnId="{C6DA8CBA-9C44-8A45-B786-5FA2A0357060}">
      <dgm:prSet/>
      <dgm:spPr/>
      <dgm:t>
        <a:bodyPr/>
        <a:lstStyle/>
        <a:p>
          <a:endParaRPr lang="en-US">
            <a:solidFill>
              <a:schemeClr val="tx1">
                <a:lumMod val="50000"/>
              </a:schemeClr>
            </a:solidFill>
          </a:endParaRPr>
        </a:p>
      </dgm:t>
    </dgm:pt>
    <dgm:pt modelId="{5CD3ED34-65A0-004F-A1AF-B28F1456FED6}" type="sibTrans" cxnId="{C6DA8CBA-9C44-8A45-B786-5FA2A0357060}">
      <dgm:prSet/>
      <dgm:spPr/>
      <dgm:t>
        <a:bodyPr/>
        <a:lstStyle/>
        <a:p>
          <a:endParaRPr lang="en-US">
            <a:solidFill>
              <a:schemeClr val="tx1">
                <a:lumMod val="50000"/>
              </a:schemeClr>
            </a:solidFill>
          </a:endParaRPr>
        </a:p>
      </dgm:t>
    </dgm:pt>
    <dgm:pt modelId="{9EBCD586-D554-314F-961C-B2E9225DA48D}">
      <dgm:prSet phldrT="[Text]"/>
      <dgm:spPr/>
      <dgm:t>
        <a:bodyPr/>
        <a:lstStyle/>
        <a:p>
          <a:r>
            <a:rPr lang="en-US">
              <a:solidFill>
                <a:schemeClr val="tx1">
                  <a:lumMod val="50000"/>
                </a:schemeClr>
              </a:solidFill>
            </a:rPr>
            <a:t>Whole Agent</a:t>
          </a:r>
          <a:endParaRPr lang="en-US" dirty="0">
            <a:solidFill>
              <a:schemeClr val="tx1">
                <a:lumMod val="50000"/>
              </a:schemeClr>
            </a:solidFill>
          </a:endParaRPr>
        </a:p>
      </dgm:t>
    </dgm:pt>
    <dgm:pt modelId="{B146D67F-447E-5D4B-9411-28AE3652B890}" type="parTrans" cxnId="{C98538EF-FA89-B044-A49E-F6E240704429}">
      <dgm:prSet/>
      <dgm:spPr/>
      <dgm:t>
        <a:bodyPr/>
        <a:lstStyle/>
        <a:p>
          <a:endParaRPr lang="en-US">
            <a:solidFill>
              <a:schemeClr val="tx1">
                <a:lumMod val="50000"/>
              </a:schemeClr>
            </a:solidFill>
          </a:endParaRPr>
        </a:p>
      </dgm:t>
    </dgm:pt>
    <dgm:pt modelId="{F4D194E7-9244-1B44-8351-46BE953E2894}" type="sibTrans" cxnId="{C98538EF-FA89-B044-A49E-F6E240704429}">
      <dgm:prSet/>
      <dgm:spPr/>
      <dgm:t>
        <a:bodyPr/>
        <a:lstStyle/>
        <a:p>
          <a:endParaRPr lang="en-US">
            <a:solidFill>
              <a:schemeClr val="tx1">
                <a:lumMod val="50000"/>
              </a:schemeClr>
            </a:solidFill>
          </a:endParaRPr>
        </a:p>
      </dgm:t>
    </dgm:pt>
    <dgm:pt modelId="{65A313B8-1842-CD42-8490-913713E7F3BB}" type="pres">
      <dgm:prSet presAssocID="{52C115C7-4CE3-014A-94AF-089EC59491A7}" presName="Name0" presStyleCnt="0">
        <dgm:presLayoutVars>
          <dgm:dir/>
          <dgm:animLvl val="lvl"/>
          <dgm:resizeHandles val="exact"/>
        </dgm:presLayoutVars>
      </dgm:prSet>
      <dgm:spPr/>
    </dgm:pt>
    <dgm:pt modelId="{A6A6DA24-48E7-4745-8C40-C1F58E3CDD51}" type="pres">
      <dgm:prSet presAssocID="{F33FF518-7B14-B34C-AF01-E4A9CF30ADB2}" presName="Name8" presStyleCnt="0"/>
      <dgm:spPr/>
    </dgm:pt>
    <dgm:pt modelId="{BA650F1B-42D3-8E4C-BDB3-95B59DF704B3}" type="pres">
      <dgm:prSet presAssocID="{F33FF518-7B14-B34C-AF01-E4A9CF30ADB2}" presName="level" presStyleLbl="node1" presStyleIdx="0" presStyleCnt="4">
        <dgm:presLayoutVars>
          <dgm:chMax val="1"/>
          <dgm:bulletEnabled val="1"/>
        </dgm:presLayoutVars>
      </dgm:prSet>
      <dgm:spPr/>
    </dgm:pt>
    <dgm:pt modelId="{9A3199DA-7028-504D-B482-1A748DCB4337}" type="pres">
      <dgm:prSet presAssocID="{F33FF518-7B14-B34C-AF01-E4A9CF30ADB2}" presName="levelTx" presStyleLbl="revTx" presStyleIdx="0" presStyleCnt="0">
        <dgm:presLayoutVars>
          <dgm:chMax val="1"/>
          <dgm:bulletEnabled val="1"/>
        </dgm:presLayoutVars>
      </dgm:prSet>
      <dgm:spPr/>
    </dgm:pt>
    <dgm:pt modelId="{60A6AA2D-B67B-634E-9FC9-CF4B27EA998D}" type="pres">
      <dgm:prSet presAssocID="{0ED23501-4364-3B48-A5EB-A66CE5191241}" presName="Name8" presStyleCnt="0"/>
      <dgm:spPr/>
    </dgm:pt>
    <dgm:pt modelId="{30A11178-6DA9-DC40-9293-F44F803EB5CC}" type="pres">
      <dgm:prSet presAssocID="{0ED23501-4364-3B48-A5EB-A66CE5191241}" presName="level" presStyleLbl="node1" presStyleIdx="1" presStyleCnt="4">
        <dgm:presLayoutVars>
          <dgm:chMax val="1"/>
          <dgm:bulletEnabled val="1"/>
        </dgm:presLayoutVars>
      </dgm:prSet>
      <dgm:spPr/>
    </dgm:pt>
    <dgm:pt modelId="{43310249-DD41-644C-A0A4-8FA182884868}" type="pres">
      <dgm:prSet presAssocID="{0ED23501-4364-3B48-A5EB-A66CE5191241}" presName="levelTx" presStyleLbl="revTx" presStyleIdx="0" presStyleCnt="0">
        <dgm:presLayoutVars>
          <dgm:chMax val="1"/>
          <dgm:bulletEnabled val="1"/>
        </dgm:presLayoutVars>
      </dgm:prSet>
      <dgm:spPr/>
    </dgm:pt>
    <dgm:pt modelId="{55CAB36D-5E3C-7A4B-A5D5-5E43B4E82602}" type="pres">
      <dgm:prSet presAssocID="{2BA10A62-87FC-6347-857B-EB7CEFB71FE0}" presName="Name8" presStyleCnt="0"/>
      <dgm:spPr/>
    </dgm:pt>
    <dgm:pt modelId="{FA605823-1729-C546-BDCF-B51B3ECEC172}" type="pres">
      <dgm:prSet presAssocID="{2BA10A62-87FC-6347-857B-EB7CEFB71FE0}" presName="level" presStyleLbl="node1" presStyleIdx="2" presStyleCnt="4">
        <dgm:presLayoutVars>
          <dgm:chMax val="1"/>
          <dgm:bulletEnabled val="1"/>
        </dgm:presLayoutVars>
      </dgm:prSet>
      <dgm:spPr/>
    </dgm:pt>
    <dgm:pt modelId="{B91D4F18-F5A7-8944-A104-9E55BD4B57F7}" type="pres">
      <dgm:prSet presAssocID="{2BA10A62-87FC-6347-857B-EB7CEFB71FE0}" presName="levelTx" presStyleLbl="revTx" presStyleIdx="0" presStyleCnt="0">
        <dgm:presLayoutVars>
          <dgm:chMax val="1"/>
          <dgm:bulletEnabled val="1"/>
        </dgm:presLayoutVars>
      </dgm:prSet>
      <dgm:spPr/>
    </dgm:pt>
    <dgm:pt modelId="{01CA3217-1CC3-6A41-B567-569BA6E2387F}" type="pres">
      <dgm:prSet presAssocID="{9EBCD586-D554-314F-961C-B2E9225DA48D}" presName="Name8" presStyleCnt="0"/>
      <dgm:spPr/>
    </dgm:pt>
    <dgm:pt modelId="{E8E8C541-C8FE-7A45-AE29-F7CD5C2FEE73}" type="pres">
      <dgm:prSet presAssocID="{9EBCD586-D554-314F-961C-B2E9225DA48D}" presName="level" presStyleLbl="node1" presStyleIdx="3" presStyleCnt="4">
        <dgm:presLayoutVars>
          <dgm:chMax val="1"/>
          <dgm:bulletEnabled val="1"/>
        </dgm:presLayoutVars>
      </dgm:prSet>
      <dgm:spPr/>
    </dgm:pt>
    <dgm:pt modelId="{9F30C1D8-EFD5-994D-ACE8-28000D76BB1A}" type="pres">
      <dgm:prSet presAssocID="{9EBCD586-D554-314F-961C-B2E9225DA48D}" presName="levelTx" presStyleLbl="revTx" presStyleIdx="0" presStyleCnt="0">
        <dgm:presLayoutVars>
          <dgm:chMax val="1"/>
          <dgm:bulletEnabled val="1"/>
        </dgm:presLayoutVars>
      </dgm:prSet>
      <dgm:spPr/>
    </dgm:pt>
  </dgm:ptLst>
  <dgm:cxnLst>
    <dgm:cxn modelId="{0717E40B-74BF-9E45-BE6C-89F3A4681495}" type="presOf" srcId="{0ED23501-4364-3B48-A5EB-A66CE5191241}" destId="{43310249-DD41-644C-A0A4-8FA182884868}" srcOrd="1" destOrd="0" presId="urn:microsoft.com/office/officeart/2005/8/layout/pyramid1"/>
    <dgm:cxn modelId="{13782E11-5D88-4845-948C-AABFD62992F1}" srcId="{52C115C7-4CE3-014A-94AF-089EC59491A7}" destId="{0ED23501-4364-3B48-A5EB-A66CE5191241}" srcOrd="1" destOrd="0" parTransId="{5D2B2631-BBB7-904B-80F3-E8FEF678D2DB}" sibTransId="{1FEF5AAD-E3AC-8445-AAD9-4954C73EEC68}"/>
    <dgm:cxn modelId="{3EF5C81B-2508-4445-A572-0C371E41E14C}" type="presOf" srcId="{F33FF518-7B14-B34C-AF01-E4A9CF30ADB2}" destId="{BA650F1B-42D3-8E4C-BDB3-95B59DF704B3}" srcOrd="0" destOrd="0" presId="urn:microsoft.com/office/officeart/2005/8/layout/pyramid1"/>
    <dgm:cxn modelId="{C3051135-B3D9-CF4D-85DA-F1809F33D585}" type="presOf" srcId="{9EBCD586-D554-314F-961C-B2E9225DA48D}" destId="{9F30C1D8-EFD5-994D-ACE8-28000D76BB1A}" srcOrd="1" destOrd="0" presId="urn:microsoft.com/office/officeart/2005/8/layout/pyramid1"/>
    <dgm:cxn modelId="{9F217168-1582-AA4F-9F0F-DB7EAB53D243}" type="presOf" srcId="{2BA10A62-87FC-6347-857B-EB7CEFB71FE0}" destId="{FA605823-1729-C546-BDCF-B51B3ECEC172}" srcOrd="0" destOrd="0" presId="urn:microsoft.com/office/officeart/2005/8/layout/pyramid1"/>
    <dgm:cxn modelId="{E742294C-751A-864F-91E3-28EE8CAD69AB}" type="presOf" srcId="{2BA10A62-87FC-6347-857B-EB7CEFB71FE0}" destId="{B91D4F18-F5A7-8944-A104-9E55BD4B57F7}" srcOrd="1" destOrd="0" presId="urn:microsoft.com/office/officeart/2005/8/layout/pyramid1"/>
    <dgm:cxn modelId="{CE332E98-7B09-C74C-A964-467252E701BD}" type="presOf" srcId="{F33FF518-7B14-B34C-AF01-E4A9CF30ADB2}" destId="{9A3199DA-7028-504D-B482-1A748DCB4337}" srcOrd="1" destOrd="0" presId="urn:microsoft.com/office/officeart/2005/8/layout/pyramid1"/>
    <dgm:cxn modelId="{C6DA8CBA-9C44-8A45-B786-5FA2A0357060}" srcId="{52C115C7-4CE3-014A-94AF-089EC59491A7}" destId="{2BA10A62-87FC-6347-857B-EB7CEFB71FE0}" srcOrd="2" destOrd="0" parTransId="{12959C0D-BC35-8744-8A42-881ED67A6AF4}" sibTransId="{5CD3ED34-65A0-004F-A1AF-B28F1456FED6}"/>
    <dgm:cxn modelId="{D519EDC7-5C3E-4A46-BD78-7FF0FB2B11B3}" srcId="{52C115C7-4CE3-014A-94AF-089EC59491A7}" destId="{F33FF518-7B14-B34C-AF01-E4A9CF30ADB2}" srcOrd="0" destOrd="0" parTransId="{B5411976-D34B-5148-9292-15AD5930C6A4}" sibTransId="{9922D39A-8243-F346-8FFA-17C412B8750B}"/>
    <dgm:cxn modelId="{8675F7CD-61FB-C648-8569-44AC3D523F67}" type="presOf" srcId="{52C115C7-4CE3-014A-94AF-089EC59491A7}" destId="{65A313B8-1842-CD42-8490-913713E7F3BB}" srcOrd="0" destOrd="0" presId="urn:microsoft.com/office/officeart/2005/8/layout/pyramid1"/>
    <dgm:cxn modelId="{E263C2E1-5C7B-A041-9DD5-F6E5C3701CB9}" type="presOf" srcId="{9EBCD586-D554-314F-961C-B2E9225DA48D}" destId="{E8E8C541-C8FE-7A45-AE29-F7CD5C2FEE73}" srcOrd="0" destOrd="0" presId="urn:microsoft.com/office/officeart/2005/8/layout/pyramid1"/>
    <dgm:cxn modelId="{C98538EF-FA89-B044-A49E-F6E240704429}" srcId="{52C115C7-4CE3-014A-94AF-089EC59491A7}" destId="{9EBCD586-D554-314F-961C-B2E9225DA48D}" srcOrd="3" destOrd="0" parTransId="{B146D67F-447E-5D4B-9411-28AE3652B890}" sibTransId="{F4D194E7-9244-1B44-8351-46BE953E2894}"/>
    <dgm:cxn modelId="{B0F3EFFF-590E-F440-8CF8-4E837EEEDB79}" type="presOf" srcId="{0ED23501-4364-3B48-A5EB-A66CE5191241}" destId="{30A11178-6DA9-DC40-9293-F44F803EB5CC}" srcOrd="0" destOrd="0" presId="urn:microsoft.com/office/officeart/2005/8/layout/pyramid1"/>
    <dgm:cxn modelId="{14DA91EC-E2CA-F34A-8AFB-C4285C771B4C}" type="presParOf" srcId="{65A313B8-1842-CD42-8490-913713E7F3BB}" destId="{A6A6DA24-48E7-4745-8C40-C1F58E3CDD51}" srcOrd="0" destOrd="0" presId="urn:microsoft.com/office/officeart/2005/8/layout/pyramid1"/>
    <dgm:cxn modelId="{1CC96D96-ECA5-FC41-9ECB-2D3D73B234F8}" type="presParOf" srcId="{A6A6DA24-48E7-4745-8C40-C1F58E3CDD51}" destId="{BA650F1B-42D3-8E4C-BDB3-95B59DF704B3}" srcOrd="0" destOrd="0" presId="urn:microsoft.com/office/officeart/2005/8/layout/pyramid1"/>
    <dgm:cxn modelId="{05951B15-590D-EB47-A3F0-5350DF3D0ACE}" type="presParOf" srcId="{A6A6DA24-48E7-4745-8C40-C1F58E3CDD51}" destId="{9A3199DA-7028-504D-B482-1A748DCB4337}" srcOrd="1" destOrd="0" presId="urn:microsoft.com/office/officeart/2005/8/layout/pyramid1"/>
    <dgm:cxn modelId="{EFBDE45A-13F5-AA4F-A3B7-A234E8DED92A}" type="presParOf" srcId="{65A313B8-1842-CD42-8490-913713E7F3BB}" destId="{60A6AA2D-B67B-634E-9FC9-CF4B27EA998D}" srcOrd="1" destOrd="0" presId="urn:microsoft.com/office/officeart/2005/8/layout/pyramid1"/>
    <dgm:cxn modelId="{A04178AF-8644-4041-969B-95B8B5DDA7ED}" type="presParOf" srcId="{60A6AA2D-B67B-634E-9FC9-CF4B27EA998D}" destId="{30A11178-6DA9-DC40-9293-F44F803EB5CC}" srcOrd="0" destOrd="0" presId="urn:microsoft.com/office/officeart/2005/8/layout/pyramid1"/>
    <dgm:cxn modelId="{7FC9D4C9-515E-CE44-A752-42F77E33AD18}" type="presParOf" srcId="{60A6AA2D-B67B-634E-9FC9-CF4B27EA998D}" destId="{43310249-DD41-644C-A0A4-8FA182884868}" srcOrd="1" destOrd="0" presId="urn:microsoft.com/office/officeart/2005/8/layout/pyramid1"/>
    <dgm:cxn modelId="{67A19DE5-4504-B94E-9F8B-032211E03AA1}" type="presParOf" srcId="{65A313B8-1842-CD42-8490-913713E7F3BB}" destId="{55CAB36D-5E3C-7A4B-A5D5-5E43B4E82602}" srcOrd="2" destOrd="0" presId="urn:microsoft.com/office/officeart/2005/8/layout/pyramid1"/>
    <dgm:cxn modelId="{DFFC22F5-6D33-7D42-8331-4DD31058608F}" type="presParOf" srcId="{55CAB36D-5E3C-7A4B-A5D5-5E43B4E82602}" destId="{FA605823-1729-C546-BDCF-B51B3ECEC172}" srcOrd="0" destOrd="0" presId="urn:microsoft.com/office/officeart/2005/8/layout/pyramid1"/>
    <dgm:cxn modelId="{D400280A-6C8D-AE4A-9014-5E4919A717BB}" type="presParOf" srcId="{55CAB36D-5E3C-7A4B-A5D5-5E43B4E82602}" destId="{B91D4F18-F5A7-8944-A104-9E55BD4B57F7}" srcOrd="1" destOrd="0" presId="urn:microsoft.com/office/officeart/2005/8/layout/pyramid1"/>
    <dgm:cxn modelId="{12F55F92-39E9-5C4F-AAE2-4994F66B372C}" type="presParOf" srcId="{65A313B8-1842-CD42-8490-913713E7F3BB}" destId="{01CA3217-1CC3-6A41-B567-569BA6E2387F}" srcOrd="3" destOrd="0" presId="urn:microsoft.com/office/officeart/2005/8/layout/pyramid1"/>
    <dgm:cxn modelId="{E5A21ADB-3E85-6C4E-B570-26C3DF0D867C}" type="presParOf" srcId="{01CA3217-1CC3-6A41-B567-569BA6E2387F}" destId="{E8E8C541-C8FE-7A45-AE29-F7CD5C2FEE73}" srcOrd="0" destOrd="0" presId="urn:microsoft.com/office/officeart/2005/8/layout/pyramid1"/>
    <dgm:cxn modelId="{A3A97FBC-FF14-944A-9721-80CF33C57242}" type="presParOf" srcId="{01CA3217-1CC3-6A41-B567-569BA6E2387F}" destId="{9F30C1D8-EFD5-994D-ACE8-28000D76BB1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C115C7-4CE3-014A-94AF-089EC59491A7}" type="doc">
      <dgm:prSet loTypeId="urn:microsoft.com/office/officeart/2005/8/layout/pyramid1" loCatId="" qsTypeId="urn:microsoft.com/office/officeart/2005/8/quickstyle/3d5" qsCatId="3D" csTypeId="urn:microsoft.com/office/officeart/2005/8/colors/accent0_3" csCatId="mainScheme" phldr="1"/>
      <dgm:spPr/>
    </dgm:pt>
    <dgm:pt modelId="{F33FF518-7B14-B34C-AF01-E4A9CF30ADB2}">
      <dgm:prSet phldrT="[Text]"/>
      <dgm:spPr/>
      <dgm:t>
        <a:bodyPr/>
        <a:lstStyle/>
        <a:p>
          <a:endParaRPr lang="en-US" dirty="0">
            <a:solidFill>
              <a:schemeClr val="tx1">
                <a:lumMod val="50000"/>
              </a:schemeClr>
            </a:solidFill>
          </a:endParaRPr>
        </a:p>
        <a:p>
          <a:endParaRPr lang="en-US" dirty="0">
            <a:solidFill>
              <a:schemeClr val="tx1">
                <a:lumMod val="50000"/>
              </a:schemeClr>
            </a:solidFill>
          </a:endParaRPr>
        </a:p>
        <a:p>
          <a:r>
            <a:rPr lang="en-US" dirty="0">
              <a:solidFill>
                <a:schemeClr val="tx1">
                  <a:lumMod val="50000"/>
                </a:schemeClr>
              </a:solidFill>
            </a:rPr>
            <a:t>Rule</a:t>
          </a:r>
        </a:p>
      </dgm:t>
    </dgm:pt>
    <dgm:pt modelId="{B5411976-D34B-5148-9292-15AD5930C6A4}" type="parTrans" cxnId="{D519EDC7-5C3E-4A46-BD78-7FF0FB2B11B3}">
      <dgm:prSet/>
      <dgm:spPr/>
      <dgm:t>
        <a:bodyPr/>
        <a:lstStyle/>
        <a:p>
          <a:endParaRPr lang="en-US">
            <a:solidFill>
              <a:schemeClr val="tx1">
                <a:lumMod val="50000"/>
              </a:schemeClr>
            </a:solidFill>
          </a:endParaRPr>
        </a:p>
      </dgm:t>
    </dgm:pt>
    <dgm:pt modelId="{9922D39A-8243-F346-8FFA-17C412B8750B}" type="sibTrans" cxnId="{D519EDC7-5C3E-4A46-BD78-7FF0FB2B11B3}">
      <dgm:prSet/>
      <dgm:spPr/>
      <dgm:t>
        <a:bodyPr/>
        <a:lstStyle/>
        <a:p>
          <a:endParaRPr lang="en-US">
            <a:solidFill>
              <a:schemeClr val="tx1">
                <a:lumMod val="50000"/>
              </a:schemeClr>
            </a:solidFill>
          </a:endParaRPr>
        </a:p>
      </dgm:t>
    </dgm:pt>
    <dgm:pt modelId="{0ED23501-4364-3B48-A5EB-A66CE5191241}">
      <dgm:prSet phldrT="[Text]"/>
      <dgm:spPr/>
      <dgm:t>
        <a:bodyPr/>
        <a:lstStyle/>
        <a:p>
          <a:r>
            <a:rPr lang="en-US" dirty="0">
              <a:solidFill>
                <a:schemeClr val="tx1">
                  <a:lumMod val="50000"/>
                </a:schemeClr>
              </a:solidFill>
            </a:rPr>
            <a:t>Group / Operator</a:t>
          </a:r>
        </a:p>
      </dgm:t>
    </dgm:pt>
    <dgm:pt modelId="{5D2B2631-BBB7-904B-80F3-E8FEF678D2DB}" type="parTrans" cxnId="{13782E11-5D88-4845-948C-AABFD62992F1}">
      <dgm:prSet/>
      <dgm:spPr/>
      <dgm:t>
        <a:bodyPr/>
        <a:lstStyle/>
        <a:p>
          <a:endParaRPr lang="en-US">
            <a:solidFill>
              <a:schemeClr val="tx1">
                <a:lumMod val="50000"/>
              </a:schemeClr>
            </a:solidFill>
          </a:endParaRPr>
        </a:p>
      </dgm:t>
    </dgm:pt>
    <dgm:pt modelId="{1FEF5AAD-E3AC-8445-AAD9-4954C73EEC68}" type="sibTrans" cxnId="{13782E11-5D88-4845-948C-AABFD62992F1}">
      <dgm:prSet/>
      <dgm:spPr/>
      <dgm:t>
        <a:bodyPr/>
        <a:lstStyle/>
        <a:p>
          <a:endParaRPr lang="en-US">
            <a:solidFill>
              <a:schemeClr val="tx1">
                <a:lumMod val="50000"/>
              </a:schemeClr>
            </a:solidFill>
          </a:endParaRPr>
        </a:p>
      </dgm:t>
    </dgm:pt>
    <dgm:pt modelId="{2BA10A62-87FC-6347-857B-EB7CEFB71FE0}">
      <dgm:prSet phldrT="[Text]"/>
      <dgm:spPr/>
      <dgm:t>
        <a:bodyPr/>
        <a:lstStyle/>
        <a:p>
          <a:r>
            <a:rPr lang="en-US" dirty="0">
              <a:solidFill>
                <a:schemeClr val="tx1">
                  <a:lumMod val="50000"/>
                </a:schemeClr>
              </a:solidFill>
            </a:rPr>
            <a:t>File / State</a:t>
          </a:r>
        </a:p>
      </dgm:t>
    </dgm:pt>
    <dgm:pt modelId="{12959C0D-BC35-8744-8A42-881ED67A6AF4}" type="parTrans" cxnId="{C6DA8CBA-9C44-8A45-B786-5FA2A0357060}">
      <dgm:prSet/>
      <dgm:spPr/>
      <dgm:t>
        <a:bodyPr/>
        <a:lstStyle/>
        <a:p>
          <a:endParaRPr lang="en-US">
            <a:solidFill>
              <a:schemeClr val="tx1">
                <a:lumMod val="50000"/>
              </a:schemeClr>
            </a:solidFill>
          </a:endParaRPr>
        </a:p>
      </dgm:t>
    </dgm:pt>
    <dgm:pt modelId="{5CD3ED34-65A0-004F-A1AF-B28F1456FED6}" type="sibTrans" cxnId="{C6DA8CBA-9C44-8A45-B786-5FA2A0357060}">
      <dgm:prSet/>
      <dgm:spPr/>
      <dgm:t>
        <a:bodyPr/>
        <a:lstStyle/>
        <a:p>
          <a:endParaRPr lang="en-US">
            <a:solidFill>
              <a:schemeClr val="tx1">
                <a:lumMod val="50000"/>
              </a:schemeClr>
            </a:solidFill>
          </a:endParaRPr>
        </a:p>
      </dgm:t>
    </dgm:pt>
    <dgm:pt modelId="{9EBCD586-D554-314F-961C-B2E9225DA48D}">
      <dgm:prSet phldrT="[Text]"/>
      <dgm:spPr/>
      <dgm:t>
        <a:bodyPr/>
        <a:lstStyle/>
        <a:p>
          <a:r>
            <a:rPr lang="en-US">
              <a:solidFill>
                <a:schemeClr val="tx1">
                  <a:lumMod val="50000"/>
                </a:schemeClr>
              </a:solidFill>
            </a:rPr>
            <a:t>Whole Agent</a:t>
          </a:r>
          <a:endParaRPr lang="en-US" dirty="0">
            <a:solidFill>
              <a:schemeClr val="tx1">
                <a:lumMod val="50000"/>
              </a:schemeClr>
            </a:solidFill>
          </a:endParaRPr>
        </a:p>
      </dgm:t>
    </dgm:pt>
    <dgm:pt modelId="{B146D67F-447E-5D4B-9411-28AE3652B890}" type="parTrans" cxnId="{C98538EF-FA89-B044-A49E-F6E240704429}">
      <dgm:prSet/>
      <dgm:spPr/>
      <dgm:t>
        <a:bodyPr/>
        <a:lstStyle/>
        <a:p>
          <a:endParaRPr lang="en-US">
            <a:solidFill>
              <a:schemeClr val="tx1">
                <a:lumMod val="50000"/>
              </a:schemeClr>
            </a:solidFill>
          </a:endParaRPr>
        </a:p>
      </dgm:t>
    </dgm:pt>
    <dgm:pt modelId="{F4D194E7-9244-1B44-8351-46BE953E2894}" type="sibTrans" cxnId="{C98538EF-FA89-B044-A49E-F6E240704429}">
      <dgm:prSet/>
      <dgm:spPr/>
      <dgm:t>
        <a:bodyPr/>
        <a:lstStyle/>
        <a:p>
          <a:endParaRPr lang="en-US">
            <a:solidFill>
              <a:schemeClr val="tx1">
                <a:lumMod val="50000"/>
              </a:schemeClr>
            </a:solidFill>
          </a:endParaRPr>
        </a:p>
      </dgm:t>
    </dgm:pt>
    <dgm:pt modelId="{65A313B8-1842-CD42-8490-913713E7F3BB}" type="pres">
      <dgm:prSet presAssocID="{52C115C7-4CE3-014A-94AF-089EC59491A7}" presName="Name0" presStyleCnt="0">
        <dgm:presLayoutVars>
          <dgm:dir/>
          <dgm:animLvl val="lvl"/>
          <dgm:resizeHandles val="exact"/>
        </dgm:presLayoutVars>
      </dgm:prSet>
      <dgm:spPr/>
    </dgm:pt>
    <dgm:pt modelId="{A6A6DA24-48E7-4745-8C40-C1F58E3CDD51}" type="pres">
      <dgm:prSet presAssocID="{F33FF518-7B14-B34C-AF01-E4A9CF30ADB2}" presName="Name8" presStyleCnt="0"/>
      <dgm:spPr/>
    </dgm:pt>
    <dgm:pt modelId="{BA650F1B-42D3-8E4C-BDB3-95B59DF704B3}" type="pres">
      <dgm:prSet presAssocID="{F33FF518-7B14-B34C-AF01-E4A9CF30ADB2}" presName="level" presStyleLbl="node1" presStyleIdx="0" presStyleCnt="4">
        <dgm:presLayoutVars>
          <dgm:chMax val="1"/>
          <dgm:bulletEnabled val="1"/>
        </dgm:presLayoutVars>
      </dgm:prSet>
      <dgm:spPr/>
    </dgm:pt>
    <dgm:pt modelId="{9A3199DA-7028-504D-B482-1A748DCB4337}" type="pres">
      <dgm:prSet presAssocID="{F33FF518-7B14-B34C-AF01-E4A9CF30ADB2}" presName="levelTx" presStyleLbl="revTx" presStyleIdx="0" presStyleCnt="0">
        <dgm:presLayoutVars>
          <dgm:chMax val="1"/>
          <dgm:bulletEnabled val="1"/>
        </dgm:presLayoutVars>
      </dgm:prSet>
      <dgm:spPr/>
    </dgm:pt>
    <dgm:pt modelId="{60A6AA2D-B67B-634E-9FC9-CF4B27EA998D}" type="pres">
      <dgm:prSet presAssocID="{0ED23501-4364-3B48-A5EB-A66CE5191241}" presName="Name8" presStyleCnt="0"/>
      <dgm:spPr/>
    </dgm:pt>
    <dgm:pt modelId="{30A11178-6DA9-DC40-9293-F44F803EB5CC}" type="pres">
      <dgm:prSet presAssocID="{0ED23501-4364-3B48-A5EB-A66CE5191241}" presName="level" presStyleLbl="node1" presStyleIdx="1" presStyleCnt="4">
        <dgm:presLayoutVars>
          <dgm:chMax val="1"/>
          <dgm:bulletEnabled val="1"/>
        </dgm:presLayoutVars>
      </dgm:prSet>
      <dgm:spPr/>
    </dgm:pt>
    <dgm:pt modelId="{43310249-DD41-644C-A0A4-8FA182884868}" type="pres">
      <dgm:prSet presAssocID="{0ED23501-4364-3B48-A5EB-A66CE5191241}" presName="levelTx" presStyleLbl="revTx" presStyleIdx="0" presStyleCnt="0">
        <dgm:presLayoutVars>
          <dgm:chMax val="1"/>
          <dgm:bulletEnabled val="1"/>
        </dgm:presLayoutVars>
      </dgm:prSet>
      <dgm:spPr/>
    </dgm:pt>
    <dgm:pt modelId="{55CAB36D-5E3C-7A4B-A5D5-5E43B4E82602}" type="pres">
      <dgm:prSet presAssocID="{2BA10A62-87FC-6347-857B-EB7CEFB71FE0}" presName="Name8" presStyleCnt="0"/>
      <dgm:spPr/>
    </dgm:pt>
    <dgm:pt modelId="{FA605823-1729-C546-BDCF-B51B3ECEC172}" type="pres">
      <dgm:prSet presAssocID="{2BA10A62-87FC-6347-857B-EB7CEFB71FE0}" presName="level" presStyleLbl="node1" presStyleIdx="2" presStyleCnt="4">
        <dgm:presLayoutVars>
          <dgm:chMax val="1"/>
          <dgm:bulletEnabled val="1"/>
        </dgm:presLayoutVars>
      </dgm:prSet>
      <dgm:spPr/>
    </dgm:pt>
    <dgm:pt modelId="{B91D4F18-F5A7-8944-A104-9E55BD4B57F7}" type="pres">
      <dgm:prSet presAssocID="{2BA10A62-87FC-6347-857B-EB7CEFB71FE0}" presName="levelTx" presStyleLbl="revTx" presStyleIdx="0" presStyleCnt="0">
        <dgm:presLayoutVars>
          <dgm:chMax val="1"/>
          <dgm:bulletEnabled val="1"/>
        </dgm:presLayoutVars>
      </dgm:prSet>
      <dgm:spPr/>
    </dgm:pt>
    <dgm:pt modelId="{01CA3217-1CC3-6A41-B567-569BA6E2387F}" type="pres">
      <dgm:prSet presAssocID="{9EBCD586-D554-314F-961C-B2E9225DA48D}" presName="Name8" presStyleCnt="0"/>
      <dgm:spPr/>
    </dgm:pt>
    <dgm:pt modelId="{E8E8C541-C8FE-7A45-AE29-F7CD5C2FEE73}" type="pres">
      <dgm:prSet presAssocID="{9EBCD586-D554-314F-961C-B2E9225DA48D}" presName="level" presStyleLbl="node1" presStyleIdx="3" presStyleCnt="4">
        <dgm:presLayoutVars>
          <dgm:chMax val="1"/>
          <dgm:bulletEnabled val="1"/>
        </dgm:presLayoutVars>
      </dgm:prSet>
      <dgm:spPr/>
    </dgm:pt>
    <dgm:pt modelId="{9F30C1D8-EFD5-994D-ACE8-28000D76BB1A}" type="pres">
      <dgm:prSet presAssocID="{9EBCD586-D554-314F-961C-B2E9225DA48D}" presName="levelTx" presStyleLbl="revTx" presStyleIdx="0" presStyleCnt="0">
        <dgm:presLayoutVars>
          <dgm:chMax val="1"/>
          <dgm:bulletEnabled val="1"/>
        </dgm:presLayoutVars>
      </dgm:prSet>
      <dgm:spPr/>
    </dgm:pt>
  </dgm:ptLst>
  <dgm:cxnLst>
    <dgm:cxn modelId="{0717E40B-74BF-9E45-BE6C-89F3A4681495}" type="presOf" srcId="{0ED23501-4364-3B48-A5EB-A66CE5191241}" destId="{43310249-DD41-644C-A0A4-8FA182884868}" srcOrd="1" destOrd="0" presId="urn:microsoft.com/office/officeart/2005/8/layout/pyramid1"/>
    <dgm:cxn modelId="{13782E11-5D88-4845-948C-AABFD62992F1}" srcId="{52C115C7-4CE3-014A-94AF-089EC59491A7}" destId="{0ED23501-4364-3B48-A5EB-A66CE5191241}" srcOrd="1" destOrd="0" parTransId="{5D2B2631-BBB7-904B-80F3-E8FEF678D2DB}" sibTransId="{1FEF5AAD-E3AC-8445-AAD9-4954C73EEC68}"/>
    <dgm:cxn modelId="{3EF5C81B-2508-4445-A572-0C371E41E14C}" type="presOf" srcId="{F33FF518-7B14-B34C-AF01-E4A9CF30ADB2}" destId="{BA650F1B-42D3-8E4C-BDB3-95B59DF704B3}" srcOrd="0" destOrd="0" presId="urn:microsoft.com/office/officeart/2005/8/layout/pyramid1"/>
    <dgm:cxn modelId="{C3051135-B3D9-CF4D-85DA-F1809F33D585}" type="presOf" srcId="{9EBCD586-D554-314F-961C-B2E9225DA48D}" destId="{9F30C1D8-EFD5-994D-ACE8-28000D76BB1A}" srcOrd="1" destOrd="0" presId="urn:microsoft.com/office/officeart/2005/8/layout/pyramid1"/>
    <dgm:cxn modelId="{9F217168-1582-AA4F-9F0F-DB7EAB53D243}" type="presOf" srcId="{2BA10A62-87FC-6347-857B-EB7CEFB71FE0}" destId="{FA605823-1729-C546-BDCF-B51B3ECEC172}" srcOrd="0" destOrd="0" presId="urn:microsoft.com/office/officeart/2005/8/layout/pyramid1"/>
    <dgm:cxn modelId="{E742294C-751A-864F-91E3-28EE8CAD69AB}" type="presOf" srcId="{2BA10A62-87FC-6347-857B-EB7CEFB71FE0}" destId="{B91D4F18-F5A7-8944-A104-9E55BD4B57F7}" srcOrd="1" destOrd="0" presId="urn:microsoft.com/office/officeart/2005/8/layout/pyramid1"/>
    <dgm:cxn modelId="{CE332E98-7B09-C74C-A964-467252E701BD}" type="presOf" srcId="{F33FF518-7B14-B34C-AF01-E4A9CF30ADB2}" destId="{9A3199DA-7028-504D-B482-1A748DCB4337}" srcOrd="1" destOrd="0" presId="urn:microsoft.com/office/officeart/2005/8/layout/pyramid1"/>
    <dgm:cxn modelId="{C6DA8CBA-9C44-8A45-B786-5FA2A0357060}" srcId="{52C115C7-4CE3-014A-94AF-089EC59491A7}" destId="{2BA10A62-87FC-6347-857B-EB7CEFB71FE0}" srcOrd="2" destOrd="0" parTransId="{12959C0D-BC35-8744-8A42-881ED67A6AF4}" sibTransId="{5CD3ED34-65A0-004F-A1AF-B28F1456FED6}"/>
    <dgm:cxn modelId="{D519EDC7-5C3E-4A46-BD78-7FF0FB2B11B3}" srcId="{52C115C7-4CE3-014A-94AF-089EC59491A7}" destId="{F33FF518-7B14-B34C-AF01-E4A9CF30ADB2}" srcOrd="0" destOrd="0" parTransId="{B5411976-D34B-5148-9292-15AD5930C6A4}" sibTransId="{9922D39A-8243-F346-8FFA-17C412B8750B}"/>
    <dgm:cxn modelId="{8675F7CD-61FB-C648-8569-44AC3D523F67}" type="presOf" srcId="{52C115C7-4CE3-014A-94AF-089EC59491A7}" destId="{65A313B8-1842-CD42-8490-913713E7F3BB}" srcOrd="0" destOrd="0" presId="urn:microsoft.com/office/officeart/2005/8/layout/pyramid1"/>
    <dgm:cxn modelId="{E263C2E1-5C7B-A041-9DD5-F6E5C3701CB9}" type="presOf" srcId="{9EBCD586-D554-314F-961C-B2E9225DA48D}" destId="{E8E8C541-C8FE-7A45-AE29-F7CD5C2FEE73}" srcOrd="0" destOrd="0" presId="urn:microsoft.com/office/officeart/2005/8/layout/pyramid1"/>
    <dgm:cxn modelId="{C98538EF-FA89-B044-A49E-F6E240704429}" srcId="{52C115C7-4CE3-014A-94AF-089EC59491A7}" destId="{9EBCD586-D554-314F-961C-B2E9225DA48D}" srcOrd="3" destOrd="0" parTransId="{B146D67F-447E-5D4B-9411-28AE3652B890}" sibTransId="{F4D194E7-9244-1B44-8351-46BE953E2894}"/>
    <dgm:cxn modelId="{B0F3EFFF-590E-F440-8CF8-4E837EEEDB79}" type="presOf" srcId="{0ED23501-4364-3B48-A5EB-A66CE5191241}" destId="{30A11178-6DA9-DC40-9293-F44F803EB5CC}" srcOrd="0" destOrd="0" presId="urn:microsoft.com/office/officeart/2005/8/layout/pyramid1"/>
    <dgm:cxn modelId="{14DA91EC-E2CA-F34A-8AFB-C4285C771B4C}" type="presParOf" srcId="{65A313B8-1842-CD42-8490-913713E7F3BB}" destId="{A6A6DA24-48E7-4745-8C40-C1F58E3CDD51}" srcOrd="0" destOrd="0" presId="urn:microsoft.com/office/officeart/2005/8/layout/pyramid1"/>
    <dgm:cxn modelId="{1CC96D96-ECA5-FC41-9ECB-2D3D73B234F8}" type="presParOf" srcId="{A6A6DA24-48E7-4745-8C40-C1F58E3CDD51}" destId="{BA650F1B-42D3-8E4C-BDB3-95B59DF704B3}" srcOrd="0" destOrd="0" presId="urn:microsoft.com/office/officeart/2005/8/layout/pyramid1"/>
    <dgm:cxn modelId="{05951B15-590D-EB47-A3F0-5350DF3D0ACE}" type="presParOf" srcId="{A6A6DA24-48E7-4745-8C40-C1F58E3CDD51}" destId="{9A3199DA-7028-504D-B482-1A748DCB4337}" srcOrd="1" destOrd="0" presId="urn:microsoft.com/office/officeart/2005/8/layout/pyramid1"/>
    <dgm:cxn modelId="{EFBDE45A-13F5-AA4F-A3B7-A234E8DED92A}" type="presParOf" srcId="{65A313B8-1842-CD42-8490-913713E7F3BB}" destId="{60A6AA2D-B67B-634E-9FC9-CF4B27EA998D}" srcOrd="1" destOrd="0" presId="urn:microsoft.com/office/officeart/2005/8/layout/pyramid1"/>
    <dgm:cxn modelId="{A04178AF-8644-4041-969B-95B8B5DDA7ED}" type="presParOf" srcId="{60A6AA2D-B67B-634E-9FC9-CF4B27EA998D}" destId="{30A11178-6DA9-DC40-9293-F44F803EB5CC}" srcOrd="0" destOrd="0" presId="urn:microsoft.com/office/officeart/2005/8/layout/pyramid1"/>
    <dgm:cxn modelId="{7FC9D4C9-515E-CE44-A752-42F77E33AD18}" type="presParOf" srcId="{60A6AA2D-B67B-634E-9FC9-CF4B27EA998D}" destId="{43310249-DD41-644C-A0A4-8FA182884868}" srcOrd="1" destOrd="0" presId="urn:microsoft.com/office/officeart/2005/8/layout/pyramid1"/>
    <dgm:cxn modelId="{67A19DE5-4504-B94E-9F8B-032211E03AA1}" type="presParOf" srcId="{65A313B8-1842-CD42-8490-913713E7F3BB}" destId="{55CAB36D-5E3C-7A4B-A5D5-5E43B4E82602}" srcOrd="2" destOrd="0" presId="urn:microsoft.com/office/officeart/2005/8/layout/pyramid1"/>
    <dgm:cxn modelId="{DFFC22F5-6D33-7D42-8331-4DD31058608F}" type="presParOf" srcId="{55CAB36D-5E3C-7A4B-A5D5-5E43B4E82602}" destId="{FA605823-1729-C546-BDCF-B51B3ECEC172}" srcOrd="0" destOrd="0" presId="urn:microsoft.com/office/officeart/2005/8/layout/pyramid1"/>
    <dgm:cxn modelId="{D400280A-6C8D-AE4A-9014-5E4919A717BB}" type="presParOf" srcId="{55CAB36D-5E3C-7A4B-A5D5-5E43B4E82602}" destId="{B91D4F18-F5A7-8944-A104-9E55BD4B57F7}" srcOrd="1" destOrd="0" presId="urn:microsoft.com/office/officeart/2005/8/layout/pyramid1"/>
    <dgm:cxn modelId="{12F55F92-39E9-5C4F-AAE2-4994F66B372C}" type="presParOf" srcId="{65A313B8-1842-CD42-8490-913713E7F3BB}" destId="{01CA3217-1CC3-6A41-B567-569BA6E2387F}" srcOrd="3" destOrd="0" presId="urn:microsoft.com/office/officeart/2005/8/layout/pyramid1"/>
    <dgm:cxn modelId="{E5A21ADB-3E85-6C4E-B570-26C3DF0D867C}" type="presParOf" srcId="{01CA3217-1CC3-6A41-B567-569BA6E2387F}" destId="{E8E8C541-C8FE-7A45-AE29-F7CD5C2FEE73}" srcOrd="0" destOrd="0" presId="urn:microsoft.com/office/officeart/2005/8/layout/pyramid1"/>
    <dgm:cxn modelId="{A3A97FBC-FF14-944A-9721-80CF33C57242}" type="presParOf" srcId="{01CA3217-1CC3-6A41-B567-569BA6E2387F}" destId="{9F30C1D8-EFD5-994D-ACE8-28000D76BB1A}"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50F1B-42D3-8E4C-BDB3-95B59DF704B3}">
      <dsp:nvSpPr>
        <dsp:cNvPr id="0" name=""/>
        <dsp:cNvSpPr/>
      </dsp:nvSpPr>
      <dsp:spPr>
        <a:xfrm>
          <a:off x="1820465" y="0"/>
          <a:ext cx="1213643" cy="1354666"/>
        </a:xfrm>
        <a:prstGeom prst="trapezoid">
          <a:avLst>
            <a:gd name="adj" fmla="val 50000"/>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dirty="0">
            <a:solidFill>
              <a:schemeClr val="tx1">
                <a:lumMod val="50000"/>
              </a:schemeClr>
            </a:solidFill>
          </a:endParaRPr>
        </a:p>
        <a:p>
          <a:pPr marL="0" lvl="0" indent="0" algn="ctr" defTabSz="1111250">
            <a:lnSpc>
              <a:spcPct val="90000"/>
            </a:lnSpc>
            <a:spcBef>
              <a:spcPct val="0"/>
            </a:spcBef>
            <a:spcAft>
              <a:spcPct val="35000"/>
            </a:spcAft>
            <a:buNone/>
          </a:pPr>
          <a:endParaRPr lang="en-US" sz="2500" kern="1200" dirty="0">
            <a:solidFill>
              <a:schemeClr val="tx1">
                <a:lumMod val="50000"/>
              </a:schemeClr>
            </a:solidFill>
          </a:endParaRPr>
        </a:p>
        <a:p>
          <a:pPr marL="0" lvl="0" indent="0" algn="ctr" defTabSz="1111250">
            <a:lnSpc>
              <a:spcPct val="90000"/>
            </a:lnSpc>
            <a:spcBef>
              <a:spcPct val="0"/>
            </a:spcBef>
            <a:spcAft>
              <a:spcPct val="35000"/>
            </a:spcAft>
            <a:buNone/>
          </a:pPr>
          <a:r>
            <a:rPr lang="en-US" sz="2500" kern="1200" dirty="0">
              <a:solidFill>
                <a:schemeClr val="tx1">
                  <a:lumMod val="50000"/>
                </a:schemeClr>
              </a:solidFill>
            </a:rPr>
            <a:t>Rule</a:t>
          </a:r>
        </a:p>
      </dsp:txBody>
      <dsp:txXfrm>
        <a:off x="1820465" y="0"/>
        <a:ext cx="1213643" cy="1354666"/>
      </dsp:txXfrm>
    </dsp:sp>
    <dsp:sp modelId="{30A11178-6DA9-DC40-9293-F44F803EB5CC}">
      <dsp:nvSpPr>
        <dsp:cNvPr id="0" name=""/>
        <dsp:cNvSpPr/>
      </dsp:nvSpPr>
      <dsp:spPr>
        <a:xfrm>
          <a:off x="1213643" y="1354666"/>
          <a:ext cx="2427287" cy="1354666"/>
        </a:xfrm>
        <a:prstGeom prst="trapezoid">
          <a:avLst>
            <a:gd name="adj" fmla="val 44795"/>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dirty="0">
            <a:solidFill>
              <a:schemeClr val="tx1">
                <a:lumMod val="50000"/>
              </a:schemeClr>
            </a:solidFill>
          </a:endParaRPr>
        </a:p>
        <a:p>
          <a:pPr marL="0" lvl="0" indent="0" algn="ctr" defTabSz="1111250">
            <a:lnSpc>
              <a:spcPct val="90000"/>
            </a:lnSpc>
            <a:spcBef>
              <a:spcPct val="0"/>
            </a:spcBef>
            <a:spcAft>
              <a:spcPct val="35000"/>
            </a:spcAft>
            <a:buNone/>
          </a:pPr>
          <a:r>
            <a:rPr lang="en-US" sz="2500" kern="1200" dirty="0">
              <a:solidFill>
                <a:schemeClr val="tx1">
                  <a:lumMod val="50000"/>
                </a:schemeClr>
              </a:solidFill>
            </a:rPr>
            <a:t>Operator / Group</a:t>
          </a:r>
        </a:p>
      </dsp:txBody>
      <dsp:txXfrm>
        <a:off x="1638419" y="1354666"/>
        <a:ext cx="1577736" cy="1354666"/>
      </dsp:txXfrm>
    </dsp:sp>
    <dsp:sp modelId="{FA605823-1729-C546-BDCF-B51B3ECEC172}">
      <dsp:nvSpPr>
        <dsp:cNvPr id="0" name=""/>
        <dsp:cNvSpPr/>
      </dsp:nvSpPr>
      <dsp:spPr>
        <a:xfrm>
          <a:off x="606821" y="2709333"/>
          <a:ext cx="3640931" cy="1354666"/>
        </a:xfrm>
        <a:prstGeom prst="trapezoid">
          <a:avLst>
            <a:gd name="adj" fmla="val 44795"/>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lumMod val="50000"/>
                </a:schemeClr>
              </a:solidFill>
            </a:rPr>
            <a:t>File / Substate</a:t>
          </a:r>
          <a:endParaRPr lang="en-US" sz="2500" kern="1200" dirty="0">
            <a:solidFill>
              <a:schemeClr val="tx1">
                <a:lumMod val="50000"/>
              </a:schemeClr>
            </a:solidFill>
          </a:endParaRPr>
        </a:p>
      </dsp:txBody>
      <dsp:txXfrm>
        <a:off x="1243984" y="2709333"/>
        <a:ext cx="2366605" cy="1354666"/>
      </dsp:txXfrm>
    </dsp:sp>
    <dsp:sp modelId="{E8E8C541-C8FE-7A45-AE29-F7CD5C2FEE73}">
      <dsp:nvSpPr>
        <dsp:cNvPr id="0" name=""/>
        <dsp:cNvSpPr/>
      </dsp:nvSpPr>
      <dsp:spPr>
        <a:xfrm>
          <a:off x="0" y="4064000"/>
          <a:ext cx="4854575" cy="1354666"/>
        </a:xfrm>
        <a:prstGeom prst="trapezoid">
          <a:avLst>
            <a:gd name="adj" fmla="val 44795"/>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lumMod val="50000"/>
                </a:schemeClr>
              </a:solidFill>
            </a:rPr>
            <a:t>Whole Agent</a:t>
          </a:r>
          <a:endParaRPr lang="en-US" sz="2500" kern="1200" dirty="0">
            <a:solidFill>
              <a:schemeClr val="tx1">
                <a:lumMod val="50000"/>
              </a:schemeClr>
            </a:solidFill>
          </a:endParaRPr>
        </a:p>
      </dsp:txBody>
      <dsp:txXfrm>
        <a:off x="849550" y="4064000"/>
        <a:ext cx="3155473" cy="1354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50F1B-42D3-8E4C-BDB3-95B59DF704B3}">
      <dsp:nvSpPr>
        <dsp:cNvPr id="0" name=""/>
        <dsp:cNvSpPr/>
      </dsp:nvSpPr>
      <dsp:spPr>
        <a:xfrm>
          <a:off x="1820465" y="0"/>
          <a:ext cx="1213643" cy="1354666"/>
        </a:xfrm>
        <a:prstGeom prst="trapezoid">
          <a:avLst>
            <a:gd name="adj" fmla="val 50000"/>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dirty="0">
            <a:solidFill>
              <a:schemeClr val="tx1">
                <a:lumMod val="50000"/>
              </a:schemeClr>
            </a:solidFill>
          </a:endParaRPr>
        </a:p>
        <a:p>
          <a:pPr marL="0" lvl="0" indent="0" algn="ctr" defTabSz="1111250">
            <a:lnSpc>
              <a:spcPct val="90000"/>
            </a:lnSpc>
            <a:spcBef>
              <a:spcPct val="0"/>
            </a:spcBef>
            <a:spcAft>
              <a:spcPct val="35000"/>
            </a:spcAft>
            <a:buNone/>
          </a:pPr>
          <a:endParaRPr lang="en-US" sz="2500" kern="1200" dirty="0">
            <a:solidFill>
              <a:schemeClr val="tx1">
                <a:lumMod val="50000"/>
              </a:schemeClr>
            </a:solidFill>
          </a:endParaRPr>
        </a:p>
        <a:p>
          <a:pPr marL="0" lvl="0" indent="0" algn="ctr" defTabSz="1111250">
            <a:lnSpc>
              <a:spcPct val="90000"/>
            </a:lnSpc>
            <a:spcBef>
              <a:spcPct val="0"/>
            </a:spcBef>
            <a:spcAft>
              <a:spcPct val="35000"/>
            </a:spcAft>
            <a:buNone/>
          </a:pPr>
          <a:r>
            <a:rPr lang="en-US" sz="2500" kern="1200" dirty="0">
              <a:solidFill>
                <a:schemeClr val="tx1">
                  <a:lumMod val="50000"/>
                </a:schemeClr>
              </a:solidFill>
            </a:rPr>
            <a:t>Rule</a:t>
          </a:r>
        </a:p>
      </dsp:txBody>
      <dsp:txXfrm>
        <a:off x="1820465" y="0"/>
        <a:ext cx="1213643" cy="1354666"/>
      </dsp:txXfrm>
    </dsp:sp>
    <dsp:sp modelId="{30A11178-6DA9-DC40-9293-F44F803EB5CC}">
      <dsp:nvSpPr>
        <dsp:cNvPr id="0" name=""/>
        <dsp:cNvSpPr/>
      </dsp:nvSpPr>
      <dsp:spPr>
        <a:xfrm>
          <a:off x="1213643" y="1354666"/>
          <a:ext cx="2427287" cy="1354666"/>
        </a:xfrm>
        <a:prstGeom prst="trapezoid">
          <a:avLst>
            <a:gd name="adj" fmla="val 44795"/>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lumMod val="50000"/>
                </a:schemeClr>
              </a:solidFill>
            </a:rPr>
            <a:t>Group / Operator</a:t>
          </a:r>
        </a:p>
      </dsp:txBody>
      <dsp:txXfrm>
        <a:off x="1638419" y="1354666"/>
        <a:ext cx="1577736" cy="1354666"/>
      </dsp:txXfrm>
    </dsp:sp>
    <dsp:sp modelId="{FA605823-1729-C546-BDCF-B51B3ECEC172}">
      <dsp:nvSpPr>
        <dsp:cNvPr id="0" name=""/>
        <dsp:cNvSpPr/>
      </dsp:nvSpPr>
      <dsp:spPr>
        <a:xfrm>
          <a:off x="606821" y="2709333"/>
          <a:ext cx="3640931" cy="1354666"/>
        </a:xfrm>
        <a:prstGeom prst="trapezoid">
          <a:avLst>
            <a:gd name="adj" fmla="val 44795"/>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lumMod val="50000"/>
                </a:schemeClr>
              </a:solidFill>
            </a:rPr>
            <a:t>File / State</a:t>
          </a:r>
        </a:p>
      </dsp:txBody>
      <dsp:txXfrm>
        <a:off x="1243984" y="2709333"/>
        <a:ext cx="2366605" cy="1354666"/>
      </dsp:txXfrm>
    </dsp:sp>
    <dsp:sp modelId="{E8E8C541-C8FE-7A45-AE29-F7CD5C2FEE73}">
      <dsp:nvSpPr>
        <dsp:cNvPr id="0" name=""/>
        <dsp:cNvSpPr/>
      </dsp:nvSpPr>
      <dsp:spPr>
        <a:xfrm>
          <a:off x="0" y="4064000"/>
          <a:ext cx="4854575" cy="1354666"/>
        </a:xfrm>
        <a:prstGeom prst="trapezoid">
          <a:avLst>
            <a:gd name="adj" fmla="val 44795"/>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lumMod val="50000"/>
                </a:schemeClr>
              </a:solidFill>
            </a:rPr>
            <a:t>Whole Agent</a:t>
          </a:r>
          <a:endParaRPr lang="en-US" sz="2500" kern="1200" dirty="0">
            <a:solidFill>
              <a:schemeClr val="tx1">
                <a:lumMod val="50000"/>
              </a:schemeClr>
            </a:solidFill>
          </a:endParaRPr>
        </a:p>
      </dsp:txBody>
      <dsp:txXfrm>
        <a:off x="849550" y="4064000"/>
        <a:ext cx="3155473"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1035-C050-B445-BDBC-B85523613CCD}"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989B7-BB78-0E41-84E2-D4B67D6A5F93}" type="slidenum">
              <a:rPr lang="en-US" smtClean="0"/>
              <a:t>‹#›</a:t>
            </a:fld>
            <a:endParaRPr lang="en-US"/>
          </a:p>
        </p:txBody>
      </p:sp>
    </p:spTree>
    <p:extLst>
      <p:ext uri="{BB962C8B-B14F-4D97-AF65-F5344CB8AC3E}">
        <p14:creationId xmlns:p14="http://schemas.microsoft.com/office/powerpoint/2010/main" val="294916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1.tmp"/><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pic>
        <p:nvPicPr>
          <p:cNvPr id="18" name="Picture 17" descr="Graphical user interface, application, Word&#10;&#10;Description automatically generated">
            <a:extLst>
              <a:ext uri="{FF2B5EF4-FFF2-40B4-BE49-F238E27FC236}">
                <a16:creationId xmlns:a16="http://schemas.microsoft.com/office/drawing/2014/main" id="{0B9B688F-3869-4ECE-BE40-DE3ADDF3F0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120513" y="4242380"/>
            <a:ext cx="3300984" cy="1857119"/>
          </a:xfrm>
          <a:prstGeom prst="rect">
            <a:avLst/>
          </a:prstGeom>
          <a:ln w="6350">
            <a:solidFill>
              <a:schemeClr val="accent2"/>
            </a:solidFill>
          </a:ln>
        </p:spPr>
      </p:pic>
      <p:pic>
        <p:nvPicPr>
          <p:cNvPr id="20" name="Picture 19" descr="Chart, bar chart&#10;&#10;Description automatically generated">
            <a:extLst>
              <a:ext uri="{FF2B5EF4-FFF2-40B4-BE49-F238E27FC236}">
                <a16:creationId xmlns:a16="http://schemas.microsoft.com/office/drawing/2014/main" id="{5EB3950A-EFEF-4170-8936-5F3D5792EC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8421497" y="4241359"/>
            <a:ext cx="3310128" cy="1858140"/>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5" name="Rectangle: Rounded Corners 4">
            <a:extLst>
              <a:ext uri="{FF2B5EF4-FFF2-40B4-BE49-F238E27FC236}">
                <a16:creationId xmlns:a16="http://schemas.microsoft.com/office/drawing/2014/main" id="{677D07B9-8B61-4172-8A34-4889EE9216D0}"/>
              </a:ext>
            </a:extLst>
          </p:cNvPr>
          <p:cNvSpPr/>
          <p:nvPr/>
        </p:nvSpPr>
        <p:spPr bwMode="gray">
          <a:xfrm>
            <a:off x="824245" y="2332569"/>
            <a:ext cx="1058109" cy="454328"/>
          </a:xfrm>
          <a:prstGeom prst="roundRect">
            <a:avLst>
              <a:gd name="adj" fmla="val 14098"/>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extBox 7">
            <a:extLst>
              <a:ext uri="{FF2B5EF4-FFF2-40B4-BE49-F238E27FC236}">
                <a16:creationId xmlns:a16="http://schemas.microsoft.com/office/drawing/2014/main" id="{144308BD-A2EF-404E-BE32-E7DA086E8C83}"/>
              </a:ext>
            </a:extLst>
          </p:cNvPr>
          <p:cNvSpPr txBox="1"/>
          <p:nvPr/>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12/17/2021</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sp>
        <p:nvSpPr>
          <p:cNvPr id="14" name="TextBox 13">
            <a:extLst>
              <a:ext uri="{FF2B5EF4-FFF2-40B4-BE49-F238E27FC236}">
                <a16:creationId xmlns:a16="http://schemas.microsoft.com/office/drawing/2014/main" id="{56025CD2-CA64-4689-B743-52D853121FA6}"/>
              </a:ext>
              <a:ext uri="{C183D7F6-B498-43B3-948B-1728B52AA6E4}">
                <adec:decorative xmlns:adec="http://schemas.microsoft.com/office/drawing/2017/decorative" val="1"/>
              </a:ext>
            </a:extLst>
          </p:cNvPr>
          <p:cNvSpPr txBox="1"/>
          <p:nvPr/>
        </p:nvSpPr>
        <p:spPr bwMode="gray">
          <a:xfrm>
            <a:off x="822196" y="2325232"/>
            <a:ext cx="1060158" cy="461665"/>
          </a:xfrm>
          <a:prstGeom prst="rect">
            <a:avLst/>
          </a:prstGeom>
          <a:noFill/>
        </p:spPr>
        <p:txBody>
          <a:bodyPr wrap="square" lIns="0" tIns="0" rIns="0" bIns="0" rtlCol="0">
            <a:spAutoFit/>
          </a:bodyPr>
          <a:lstStyle/>
          <a:p>
            <a:pPr algn="ctr">
              <a:spcBef>
                <a:spcPts val="0"/>
              </a:spcBef>
            </a:pPr>
            <a:r>
              <a:rPr lang="en-US" sz="3000" b="1" dirty="0">
                <a:solidFill>
                  <a:schemeClr val="accent6"/>
                </a:solidFill>
              </a:rPr>
              <a:t>Beta</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5120513" y="523875"/>
            <a:ext cx="6611112" cy="3717484"/>
          </a:xfrm>
          <a:prstGeom prst="rect">
            <a:avLst/>
          </a:prstGeom>
          <a:ln w="6350">
            <a:solidFill>
              <a:schemeClr val="accent2"/>
            </a:solidFill>
          </a:ln>
        </p:spPr>
      </p:pic>
    </p:spTree>
    <p:extLst>
      <p:ext uri="{BB962C8B-B14F-4D97-AF65-F5344CB8AC3E}">
        <p14:creationId xmlns:p14="http://schemas.microsoft.com/office/powerpoint/2010/main" val="409968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832946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6735719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393934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0385180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9426752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7588450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9884949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9682627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6052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9065444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7268010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4259133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283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776386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23409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1840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3454925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7619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6210999"/>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0767475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21006927"/>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489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1037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76693605"/>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46889826"/>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848025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76661034"/>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8909183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4468267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4504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79263822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935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951432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6982733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0640438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5077928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3998757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5900897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1231700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6454344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20605520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71317174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35349763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Tree>
    <p:extLst>
      <p:ext uri="{BB962C8B-B14F-4D97-AF65-F5344CB8AC3E}">
        <p14:creationId xmlns:p14="http://schemas.microsoft.com/office/powerpoint/2010/main" val="213237912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25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119000660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spTree>
    <p:extLst>
      <p:ext uri="{BB962C8B-B14F-4D97-AF65-F5344CB8AC3E}">
        <p14:creationId xmlns:p14="http://schemas.microsoft.com/office/powerpoint/2010/main" val="109745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0945031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9409034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11755965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16025664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70284233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4253867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Tree>
    <p:extLst>
      <p:ext uri="{BB962C8B-B14F-4D97-AF65-F5344CB8AC3E}">
        <p14:creationId xmlns:p14="http://schemas.microsoft.com/office/powerpoint/2010/main" val="42418397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7641217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4" name="Picture 13">
            <a:extLst>
              <a:ext uri="{FF2B5EF4-FFF2-40B4-BE49-F238E27FC236}">
                <a16:creationId xmlns:a16="http://schemas.microsoft.com/office/drawing/2014/main" id="{DC821E0D-A561-44C7-80AB-719225B125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898712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90017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4347556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604758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6923876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15604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gray">
          <a:xfrm>
            <a:off x="5122888" y="525529"/>
            <a:ext cx="6606362" cy="3714175"/>
          </a:xfrm>
          <a:prstGeom prst="rect">
            <a:avLst/>
          </a:prstGeom>
          <a:ln w="6350">
            <a:solidFill>
              <a:schemeClr val="accent2"/>
            </a:solidFill>
          </a:ln>
        </p:spPr>
      </p:pic>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1008047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804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A person lovingly touching a child on the chin while sitting on they're lap.">
            <a:extLst>
              <a:ext uri="{FF2B5EF4-FFF2-40B4-BE49-F238E27FC236}">
                <a16:creationId xmlns:a16="http://schemas.microsoft.com/office/drawing/2014/main" id="{BDE252CA-B7C1-4F2D-A934-EB57E92D84C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85414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ver 02">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24" name="Picture 23" descr="A doctor examining a patient by checking lymph nodes under the jaw line.">
            <a:extLst>
              <a:ext uri="{FF2B5EF4-FFF2-40B4-BE49-F238E27FC236}">
                <a16:creationId xmlns:a16="http://schemas.microsoft.com/office/drawing/2014/main" id="{0FC9DEF5-8784-475B-B82B-3A69645F62E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8553321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individuals walking and talking with one another while enjoying ice cream.">
            <a:extLst>
              <a:ext uri="{FF2B5EF4-FFF2-40B4-BE49-F238E27FC236}">
                <a16:creationId xmlns:a16="http://schemas.microsoft.com/office/drawing/2014/main" id="{12FF9B2B-62EB-453D-883A-F3D1C5D12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882832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02">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016752" y="0"/>
            <a:ext cx="6175248" cy="6858000"/>
          </a:xfrm>
          <a:prstGeom prst="rect">
            <a:avLst/>
          </a:prstGeom>
        </p:spPr>
      </p:pic>
    </p:spTree>
    <p:extLst>
      <p:ext uri="{BB962C8B-B14F-4D97-AF65-F5344CB8AC3E}">
        <p14:creationId xmlns:p14="http://schemas.microsoft.com/office/powerpoint/2010/main" val="3844622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medical professionals reviewing information from a touchscreen on the wall while one holds a tablet.">
            <a:extLst>
              <a:ext uri="{FF2B5EF4-FFF2-40B4-BE49-F238E27FC236}">
                <a16:creationId xmlns:a16="http://schemas.microsoft.com/office/drawing/2014/main" id="{F8836543-6FF7-41D0-B888-CCACA6E60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1"/>
            <a:ext cx="6175247" cy="6857998"/>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4536790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05">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Two people holding a young child who is eating a cooking. One person is kissing the child on the head while the other watches lovingly.">
            <a:extLst>
              <a:ext uri="{FF2B5EF4-FFF2-40B4-BE49-F238E27FC236}">
                <a16:creationId xmlns:a16="http://schemas.microsoft.com/office/drawing/2014/main" id="{998D147F-F514-40D3-9F83-705EE8693E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9486" y="6071"/>
            <a:ext cx="6169779" cy="6851926"/>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9728138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48081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ver - Promise">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10" name="TextBox 9">
            <a:extLst>
              <a:ext uri="{FF2B5EF4-FFF2-40B4-BE49-F238E27FC236}">
                <a16:creationId xmlns:a16="http://schemas.microsoft.com/office/drawing/2014/main" id="{AAF8C1F7-0FC5-4BD5-896B-5EB9642D0AC1}"/>
              </a:ext>
            </a:extLst>
          </p:cNvPr>
          <p:cNvSpPr txBox="1"/>
          <p:nvPr/>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dirty="0">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5" name="Picture 8" descr="Illustration of a person carrying an oversized heart.">
            <a:extLst>
              <a:ext uri="{FF2B5EF4-FFF2-40B4-BE49-F238E27FC236}">
                <a16:creationId xmlns:a16="http://schemas.microsoft.com/office/drawing/2014/main" id="{548F7AB9-C07C-44D3-A45A-509D3091F2E3}"/>
              </a:ext>
            </a:extLst>
          </p:cNvPr>
          <p:cNvPicPr>
            <a:picLocks noChangeAspect="1"/>
          </p:cNvPicPr>
          <p:nvPr/>
        </p:nvPicPr>
        <p:blipFill>
          <a:blip r:embed="rId4">
            <a:extLst>
              <a:ext uri="{28A0092B-C50C-407E-A947-70E740481C1C}">
                <a14:useLocalDpi xmlns:a14="http://schemas.microsoft.com/office/drawing/2010/main" val="0"/>
              </a:ext>
            </a:extLst>
          </a:blip>
          <a:srcRect l="24691" r="24691"/>
          <a:stretch/>
        </p:blipFill>
        <p:spPr bwMode="gray">
          <a:xfrm>
            <a:off x="6019800" y="0"/>
            <a:ext cx="6172200" cy="6858000"/>
          </a:xfrm>
          <a:prstGeom prst="rect">
            <a:avLst/>
          </a:prstGeom>
          <a:solidFill>
            <a:schemeClr val="bg2"/>
          </a:solidFill>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17278312"/>
      </p:ext>
    </p:extLst>
  </p:cSld>
  <p:clrMapOvr>
    <a:masterClrMapping/>
  </p:clrMapOvr>
  <p:extLst>
    <p:ext uri="{DCECCB84-F9BA-43D5-87BE-67443E8EF086}">
      <p15:sldGuideLst xmlns:p15="http://schemas.microsoft.com/office/powerpoint/2012/main">
        <p15:guide id="2" pos="3259">
          <p15:clr>
            <a:srgbClr val="FBAE40"/>
          </p15:clr>
        </p15:guide>
        <p15:guide id="4" orient="horz" pos="2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974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445894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276553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557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7749941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1428401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03">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62733034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48837495"/>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20797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65518341"/>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7998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92996097"/>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3125177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5725625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35868923"/>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28194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4806796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04">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rgbClr val="FBF9F4"/>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70991757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6031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2023 Optum, Inc. All rights reserved. </a:t>
            </a:r>
          </a:p>
        </p:txBody>
      </p:sp>
    </p:spTree>
    <p:extLst>
      <p:ext uri="{BB962C8B-B14F-4D97-AF65-F5344CB8AC3E}">
        <p14:creationId xmlns:p14="http://schemas.microsoft.com/office/powerpoint/2010/main" val="23928600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2645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6945941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8777133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2152895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0454294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5617341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6430050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1828231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176045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5674502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42755841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6297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713565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7527807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50808617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89173446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6339617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02928458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03733463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8009071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34541600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3019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7722072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308624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0249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0969681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10424846"/>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0100390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034389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59791340"/>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37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3830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733527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36383527"/>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7725149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82915354"/>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1931582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3384949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9807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35784009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737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422688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7467396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8604231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7770197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1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02FA0-BB25-270F-943D-253F44EA9F40}"/>
              </a:ext>
            </a:extLst>
          </p:cNvPr>
          <p:cNvSpPr>
            <a:spLocks noGrp="1"/>
          </p:cNvSpPr>
          <p:nvPr>
            <p:ph type="title"/>
          </p:nvPr>
        </p:nvSpPr>
        <p:spPr>
          <a:xfrm>
            <a:off x="463462" y="3073535"/>
            <a:ext cx="4709160" cy="1869743"/>
          </a:xfrm>
        </p:spPr>
        <p:txBody>
          <a:bodyPr anchor="t"/>
          <a:lstStyle/>
          <a:p>
            <a:r>
              <a:rPr lang="en-US" dirty="0"/>
              <a:t>Project 08: </a:t>
            </a:r>
            <a:br>
              <a:rPr lang="en-US" dirty="0"/>
            </a:br>
            <a:r>
              <a:rPr lang="en-US" dirty="0"/>
              <a:t>Code Organization</a:t>
            </a:r>
          </a:p>
        </p:txBody>
      </p:sp>
      <p:sp>
        <p:nvSpPr>
          <p:cNvPr id="5" name="Text Placeholder 4">
            <a:extLst>
              <a:ext uri="{FF2B5EF4-FFF2-40B4-BE49-F238E27FC236}">
                <a16:creationId xmlns:a16="http://schemas.microsoft.com/office/drawing/2014/main" id="{247B70BA-3257-0D6A-49C5-8550812288F4}"/>
              </a:ext>
            </a:extLst>
          </p:cNvPr>
          <p:cNvSpPr>
            <a:spLocks noGrp="1"/>
          </p:cNvSpPr>
          <p:nvPr>
            <p:ph type="body" sz="quarter" idx="10"/>
          </p:nvPr>
        </p:nvSpPr>
        <p:spPr>
          <a:xfrm>
            <a:off x="463462" y="2074334"/>
            <a:ext cx="4709160" cy="738664"/>
          </a:xfrm>
        </p:spPr>
        <p:txBody>
          <a:bodyPr anchor="b"/>
          <a:lstStyle/>
          <a:p>
            <a:r>
              <a:rPr lang="en-US" sz="2400" b="1" dirty="0"/>
              <a:t>The Engineer’s Guide to Soar</a:t>
            </a:r>
          </a:p>
          <a:p>
            <a:r>
              <a:rPr lang="en-US" sz="2400" b="1" dirty="0"/>
              <a:t>Course 01: Soar Essentials</a:t>
            </a:r>
          </a:p>
        </p:txBody>
      </p:sp>
      <p:sp>
        <p:nvSpPr>
          <p:cNvPr id="6" name="Text Placeholder 5">
            <a:extLst>
              <a:ext uri="{FF2B5EF4-FFF2-40B4-BE49-F238E27FC236}">
                <a16:creationId xmlns:a16="http://schemas.microsoft.com/office/drawing/2014/main" id="{55213C73-9EAE-0233-6ABF-00CF5439A0BC}"/>
              </a:ext>
            </a:extLst>
          </p:cNvPr>
          <p:cNvSpPr>
            <a:spLocks noGrp="1"/>
          </p:cNvSpPr>
          <p:nvPr>
            <p:ph type="body" sz="quarter" idx="11"/>
          </p:nvPr>
        </p:nvSpPr>
        <p:spPr/>
        <p:txBody>
          <a:bodyPr/>
          <a:lstStyle/>
          <a:p>
            <a:r>
              <a:rPr lang="en-US" dirty="0"/>
              <a:t>By Dr. Bryan Stearns, 2024</a:t>
            </a:r>
          </a:p>
        </p:txBody>
      </p:sp>
      <p:pic>
        <p:nvPicPr>
          <p:cNvPr id="13" name="Picture Placeholder 12" descr="Graphical user interface&#10;&#10;Description automatically generated with medium confidence">
            <a:extLst>
              <a:ext uri="{FF2B5EF4-FFF2-40B4-BE49-F238E27FC236}">
                <a16:creationId xmlns:a16="http://schemas.microsoft.com/office/drawing/2014/main" id="{6D2C3A6F-5261-A6F6-23F1-447E9D59AD11}"/>
              </a:ext>
            </a:extLst>
          </p:cNvPr>
          <p:cNvPicPr>
            <a:picLocks noGrp="1" noChangeAspect="1"/>
          </p:cNvPicPr>
          <p:nvPr>
            <p:ph type="pic" sz="quarter" idx="15"/>
          </p:nvPr>
        </p:nvPicPr>
        <p:blipFill>
          <a:blip r:embed="rId2"/>
          <a:srcRect t="1153" b="1153"/>
          <a:stretch>
            <a:fillRect/>
          </a:stretch>
        </p:blipFill>
        <p:spPr>
          <a:xfrm>
            <a:off x="5172075" y="0"/>
            <a:ext cx="7019925" cy="6858000"/>
          </a:xfrm>
        </p:spPr>
      </p:pic>
    </p:spTree>
    <p:extLst>
      <p:ext uri="{BB962C8B-B14F-4D97-AF65-F5344CB8AC3E}">
        <p14:creationId xmlns:p14="http://schemas.microsoft.com/office/powerpoint/2010/main" val="286854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77CF5B-7D51-860F-FA31-831894B0BE70}"/>
              </a:ext>
            </a:extLst>
          </p:cNvPr>
          <p:cNvSpPr>
            <a:spLocks noGrp="1"/>
          </p:cNvSpPr>
          <p:nvPr>
            <p:ph type="title"/>
          </p:nvPr>
        </p:nvSpPr>
        <p:spPr/>
        <p:txBody>
          <a:bodyPr/>
          <a:lstStyle/>
          <a:p>
            <a:r>
              <a:rPr lang="en-US" dirty="0"/>
              <a:t>Whole Agent README Convention</a:t>
            </a:r>
          </a:p>
        </p:txBody>
      </p:sp>
      <p:sp>
        <p:nvSpPr>
          <p:cNvPr id="2" name="Content Placeholder 1">
            <a:extLst>
              <a:ext uri="{FF2B5EF4-FFF2-40B4-BE49-F238E27FC236}">
                <a16:creationId xmlns:a16="http://schemas.microsoft.com/office/drawing/2014/main" id="{C8692BFA-2091-0625-BA06-90CEED55B485}"/>
              </a:ext>
            </a:extLst>
          </p:cNvPr>
          <p:cNvSpPr>
            <a:spLocks noGrp="1"/>
          </p:cNvSpPr>
          <p:nvPr>
            <p:ph idx="1"/>
          </p:nvPr>
        </p:nvSpPr>
        <p:spPr>
          <a:xfrm>
            <a:off x="1524000" y="1309855"/>
            <a:ext cx="9144000" cy="4992506"/>
          </a:xfrm>
        </p:spPr>
        <p:txBody>
          <a:bodyPr>
            <a:normAutofit lnSpcReduction="10000"/>
          </a:bodyPr>
          <a:lstStyle/>
          <a:p>
            <a:r>
              <a:rPr lang="en-US" dirty="0"/>
              <a:t>In the file that loads all other files (i.e. </a:t>
            </a:r>
            <a:r>
              <a:rPr lang="en-US" dirty="0">
                <a:latin typeface="Consolas" panose="020B0609020204030204" pitchFamily="49" charset="0"/>
                <a:ea typeface="Menlo" panose="020B0609030804020204" pitchFamily="49" charset="0"/>
                <a:cs typeface="Menlo" panose="020B0609030804020204" pitchFamily="49" charset="0"/>
              </a:rPr>
              <a:t>_</a:t>
            </a:r>
            <a:r>
              <a:rPr lang="en-US" dirty="0" err="1">
                <a:latin typeface="Consolas" panose="020B0609020204030204" pitchFamily="49" charset="0"/>
                <a:ea typeface="Menlo" panose="020B0609030804020204" pitchFamily="49" charset="0"/>
                <a:cs typeface="Menlo" panose="020B0609030804020204" pitchFamily="49" charset="0"/>
              </a:rPr>
              <a:t>firstload_agent_starter.soar</a:t>
            </a:r>
            <a:r>
              <a:rPr lang="en-US" dirty="0"/>
              <a:t>):</a:t>
            </a:r>
          </a:p>
          <a:p>
            <a:pPr marL="285750" indent="-285750">
              <a:buFont typeface="Arial" panose="020B0604020202020204" pitchFamily="34" charset="0"/>
              <a:buChar char="•"/>
            </a:pPr>
            <a:r>
              <a:rPr lang="en-US" dirty="0"/>
              <a:t>Have a README at the top that explains the whole agent: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Look at the README in </a:t>
            </a:r>
            <a:r>
              <a:rPr lang="en-US" dirty="0">
                <a:latin typeface="Consolas" panose="020B0609020204030204" pitchFamily="49" charset="0"/>
                <a:ea typeface="Menlo" panose="020B0609030804020204" pitchFamily="49" charset="0"/>
                <a:cs typeface="Menlo" panose="020B0609030804020204" pitchFamily="49" charset="0"/>
              </a:rPr>
              <a:t>_</a:t>
            </a:r>
            <a:r>
              <a:rPr lang="en-US" dirty="0" err="1">
                <a:latin typeface="Consolas" panose="020B0609020204030204" pitchFamily="49" charset="0"/>
                <a:ea typeface="Menlo" panose="020B0609030804020204" pitchFamily="49" charset="0"/>
                <a:cs typeface="Menlo" panose="020B0609030804020204" pitchFamily="49" charset="0"/>
              </a:rPr>
              <a:t>firstload_agent_starter.soar</a:t>
            </a:r>
            <a:r>
              <a:rPr lang="en-US" dirty="0"/>
              <a:t> file for an example.</a:t>
            </a:r>
          </a:p>
        </p:txBody>
      </p:sp>
      <p:sp>
        <p:nvSpPr>
          <p:cNvPr id="5" name="TextBox 4">
            <a:extLst>
              <a:ext uri="{FF2B5EF4-FFF2-40B4-BE49-F238E27FC236}">
                <a16:creationId xmlns:a16="http://schemas.microsoft.com/office/drawing/2014/main" id="{915A7916-BF56-039F-1C58-BA561E4FCA62}"/>
              </a:ext>
            </a:extLst>
          </p:cNvPr>
          <p:cNvSpPr txBox="1"/>
          <p:nvPr/>
        </p:nvSpPr>
        <p:spPr bwMode="gray">
          <a:xfrm>
            <a:off x="1853045" y="1973398"/>
            <a:ext cx="8485910" cy="3877985"/>
          </a:xfrm>
          <a:prstGeom prst="rect">
            <a:avLst/>
          </a:prstGeom>
          <a:noFill/>
        </p:spPr>
        <p:txBody>
          <a:bodyPr wrap="square">
            <a:spAutoFit/>
          </a:bodyPr>
          <a:lstStyle/>
          <a:p>
            <a:r>
              <a:rPr lang="en-US" sz="1600" b="0" dirty="0">
                <a:solidFill>
                  <a:srgbClr val="6A9955"/>
                </a:solidFill>
                <a:effectLst/>
                <a:latin typeface="Consolas" panose="020B0609020204030204" pitchFamily="49" charset="0"/>
              </a:rPr>
              <a:t>### AGENT README ###########################################</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AUTHOR: &lt;names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DATE: &lt;date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DESCRIPTION: &lt;one-line description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AGENT FILES</a:t>
            </a:r>
          </a:p>
          <a:p>
            <a:r>
              <a:rPr lang="en-US" sz="1600" dirty="0">
                <a:solidFill>
                  <a:srgbClr val="6A9955"/>
                </a:solidFill>
                <a:latin typeface="Consolas" panose="020B0609020204030204" pitchFamily="49" charset="0"/>
              </a:rPr>
              <a:t># file_1.soar            |  &lt;one-line file description here&gt;</a:t>
            </a:r>
            <a:endParaRPr lang="en-US" sz="1600" b="0" dirty="0">
              <a:solidFill>
                <a:srgbClr val="6A9955"/>
              </a:solidFill>
              <a:effectLst/>
              <a:latin typeface="Consolas" panose="020B0609020204030204" pitchFamily="49" charset="0"/>
            </a:endParaRPr>
          </a:p>
          <a:p>
            <a:r>
              <a:rPr lang="en-US" sz="1600" dirty="0">
                <a:solidFill>
                  <a:srgbClr val="6A9955"/>
                </a:solidFill>
                <a:latin typeface="Consolas" panose="020B0609020204030204" pitchFamily="49" charset="0"/>
              </a:rPr>
              <a:t># file_2.soar            |  &lt;one-line file description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AGENT LOGIC</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&lt;longer whole-agent overview&gt;</a:t>
            </a:r>
          </a:p>
          <a:p>
            <a:r>
              <a:rPr lang="en-US" sz="1600" dirty="0">
                <a:solidFill>
                  <a:srgbClr val="6A9955"/>
                </a:solidFill>
                <a:latin typeface="Consolas" panose="020B0609020204030204" pitchFamily="49" charset="0"/>
              </a:rPr>
              <a:t>#</a:t>
            </a:r>
            <a:endParaRPr lang="en-US" sz="1600" b="0" dirty="0">
              <a:solidFill>
                <a:srgbClr val="6A9955"/>
              </a:solidFill>
              <a:effectLst/>
              <a:latin typeface="Consolas" panose="020B0609020204030204" pitchFamily="49" charset="0"/>
            </a:endParaRPr>
          </a:p>
          <a:p>
            <a:r>
              <a:rPr lang="en-US" sz="1600" dirty="0">
                <a:solidFill>
                  <a:srgbClr val="6A9955"/>
                </a:solidFill>
                <a:latin typeface="Consolas" panose="020B0609020204030204" pitchFamily="49" charset="0"/>
              </a:rPr>
              <a:t>## I/O</a:t>
            </a:r>
          </a:p>
          <a:p>
            <a:r>
              <a:rPr lang="en-US" sz="1600" b="0" dirty="0">
                <a:solidFill>
                  <a:srgbClr val="6A9955"/>
                </a:solidFill>
                <a:effectLst/>
                <a:latin typeface="Consolas" panose="020B0609020204030204" pitchFamily="49" charset="0"/>
              </a:rPr>
              <a:t># &lt;required I/O WME schema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p:txBody>
      </p:sp>
      <p:grpSp>
        <p:nvGrpSpPr>
          <p:cNvPr id="6" name="Diagram group">
            <a:extLst>
              <a:ext uri="{FF2B5EF4-FFF2-40B4-BE49-F238E27FC236}">
                <a16:creationId xmlns:a16="http://schemas.microsoft.com/office/drawing/2014/main" id="{6D793B3E-2E33-DA4C-2AE3-1C92BAFD79A4}"/>
              </a:ext>
            </a:extLst>
          </p:cNvPr>
          <p:cNvGrpSpPr/>
          <p:nvPr/>
        </p:nvGrpSpPr>
        <p:grpSpPr>
          <a:xfrm>
            <a:off x="9351819" y="415892"/>
            <a:ext cx="2256558" cy="885969"/>
            <a:chOff x="0" y="4064000"/>
            <a:chExt cx="4854575" cy="1354666"/>
          </a:xfrm>
          <a:scene3d>
            <a:camera prst="isometricOffAxis2Left" zoom="95000"/>
            <a:lightRig rig="flat" dir="t"/>
          </a:scene3d>
        </p:grpSpPr>
        <p:grpSp>
          <p:nvGrpSpPr>
            <p:cNvPr id="7" name="Group 6">
              <a:extLst>
                <a:ext uri="{FF2B5EF4-FFF2-40B4-BE49-F238E27FC236}">
                  <a16:creationId xmlns:a16="http://schemas.microsoft.com/office/drawing/2014/main" id="{139A8654-4EAB-29F1-D77B-D7C1F0435572}"/>
                </a:ext>
              </a:extLst>
            </p:cNvPr>
            <p:cNvGrpSpPr/>
            <p:nvPr/>
          </p:nvGrpSpPr>
          <p:grpSpPr>
            <a:xfrm>
              <a:off x="0" y="4064000"/>
              <a:ext cx="4854575" cy="1354666"/>
              <a:chOff x="0" y="4064000"/>
              <a:chExt cx="4854575" cy="1354666"/>
            </a:xfrm>
          </p:grpSpPr>
          <p:sp>
            <p:nvSpPr>
              <p:cNvPr id="8" name="Trapezoid 7">
                <a:extLst>
                  <a:ext uri="{FF2B5EF4-FFF2-40B4-BE49-F238E27FC236}">
                    <a16:creationId xmlns:a16="http://schemas.microsoft.com/office/drawing/2014/main" id="{26CE1679-9E92-0988-B6A9-EE327A698488}"/>
                  </a:ext>
                </a:extLst>
              </p:cNvPr>
              <p:cNvSpPr/>
              <p:nvPr/>
            </p:nvSpPr>
            <p:spPr>
              <a:xfrm>
                <a:off x="0" y="4064000"/>
                <a:ext cx="4854575" cy="1354666"/>
              </a:xfrm>
              <a:prstGeom prst="trapezoid">
                <a:avLst>
                  <a:gd name="adj" fmla="val 44795"/>
                </a:avLst>
              </a:prstGeom>
              <a:sp3d extrusionH="381000" contourW="38100" prstMaterial="matte">
                <a:contourClr>
                  <a:schemeClr val="lt1"/>
                </a:contourClr>
              </a:sp3d>
            </p:spPr>
            <p:style>
              <a:lnRef idx="0">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9" name="Trapezoid 4">
                <a:extLst>
                  <a:ext uri="{FF2B5EF4-FFF2-40B4-BE49-F238E27FC236}">
                    <a16:creationId xmlns:a16="http://schemas.microsoft.com/office/drawing/2014/main" id="{2B9E4C49-0F96-060B-B49E-1D9AFF7D08F4}"/>
                  </a:ext>
                </a:extLst>
              </p:cNvPr>
              <p:cNvSpPr txBox="1"/>
              <p:nvPr/>
            </p:nvSpPr>
            <p:spPr>
              <a:xfrm>
                <a:off x="849550" y="4064000"/>
                <a:ext cx="3155473" cy="135466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lumMod val="50000"/>
                      </a:schemeClr>
                    </a:solidFill>
                  </a:rPr>
                  <a:t>Whole Agent</a:t>
                </a:r>
              </a:p>
            </p:txBody>
          </p:sp>
        </p:grpSp>
      </p:grpSp>
      <p:sp>
        <p:nvSpPr>
          <p:cNvPr id="10" name="Rectangle 9">
            <a:extLst>
              <a:ext uri="{FF2B5EF4-FFF2-40B4-BE49-F238E27FC236}">
                <a16:creationId xmlns:a16="http://schemas.microsoft.com/office/drawing/2014/main" id="{62A02611-4CCD-7E5E-2568-173933FA400B}"/>
              </a:ext>
            </a:extLst>
          </p:cNvPr>
          <p:cNvSpPr/>
          <p:nvPr/>
        </p:nvSpPr>
        <p:spPr bwMode="gray">
          <a:xfrm>
            <a:off x="6554933" y="4258701"/>
            <a:ext cx="5053444" cy="738698"/>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This is a useful reference for app developers who want to interface with your agent!</a:t>
            </a:r>
          </a:p>
        </p:txBody>
      </p:sp>
    </p:spTree>
    <p:extLst>
      <p:ext uri="{BB962C8B-B14F-4D97-AF65-F5344CB8AC3E}">
        <p14:creationId xmlns:p14="http://schemas.microsoft.com/office/powerpoint/2010/main" val="175107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C4D6D0-1DBF-F97B-A1DF-F2A4DB6C2632}"/>
              </a:ext>
            </a:extLst>
          </p:cNvPr>
          <p:cNvSpPr>
            <a:spLocks noGrp="1"/>
          </p:cNvSpPr>
          <p:nvPr>
            <p:ph type="title"/>
          </p:nvPr>
        </p:nvSpPr>
        <p:spPr/>
        <p:txBody>
          <a:bodyPr/>
          <a:lstStyle/>
          <a:p>
            <a:r>
              <a:rPr lang="en-US" dirty="0"/>
              <a:t>WME Schema Convention</a:t>
            </a:r>
          </a:p>
        </p:txBody>
      </p:sp>
      <p:sp>
        <p:nvSpPr>
          <p:cNvPr id="2" name="Content Placeholder 1">
            <a:extLst>
              <a:ext uri="{FF2B5EF4-FFF2-40B4-BE49-F238E27FC236}">
                <a16:creationId xmlns:a16="http://schemas.microsoft.com/office/drawing/2014/main" id="{999BA18B-6F8F-362D-8839-BFA815B5D43F}"/>
              </a:ext>
            </a:extLst>
          </p:cNvPr>
          <p:cNvSpPr>
            <a:spLocks noGrp="1"/>
          </p:cNvSpPr>
          <p:nvPr>
            <p:ph idx="1"/>
          </p:nvPr>
        </p:nvSpPr>
        <p:spPr>
          <a:xfrm>
            <a:off x="1323975" y="1557211"/>
            <a:ext cx="9544050" cy="551110"/>
          </a:xfrm>
        </p:spPr>
        <p:txBody>
          <a:bodyPr>
            <a:normAutofit/>
          </a:bodyPr>
          <a:lstStyle/>
          <a:p>
            <a:r>
              <a:rPr lang="en-US" sz="2000" dirty="0"/>
              <a:t>The following is a recommended way to document WME structures, such as for I/O:</a:t>
            </a:r>
          </a:p>
        </p:txBody>
      </p:sp>
      <p:sp>
        <p:nvSpPr>
          <p:cNvPr id="5" name="TextBox 4">
            <a:extLst>
              <a:ext uri="{FF2B5EF4-FFF2-40B4-BE49-F238E27FC236}">
                <a16:creationId xmlns:a16="http://schemas.microsoft.com/office/drawing/2014/main" id="{B3465F8C-D9FF-1D5A-F5DB-DBDFEB3C8537}"/>
              </a:ext>
            </a:extLst>
          </p:cNvPr>
          <p:cNvSpPr txBox="1"/>
          <p:nvPr/>
        </p:nvSpPr>
        <p:spPr bwMode="gray">
          <a:xfrm>
            <a:off x="1207076" y="2074783"/>
            <a:ext cx="9784774" cy="1323439"/>
          </a:xfrm>
          <a:prstGeom prst="rect">
            <a:avLst/>
          </a:prstGeom>
          <a:noFill/>
        </p:spPr>
        <p:txBody>
          <a:bodyPr wrap="square">
            <a:spAutoFit/>
          </a:bodyPr>
          <a:lstStyle/>
          <a:p>
            <a:r>
              <a:rPr lang="en-US" sz="1600" b="0" dirty="0">
                <a:solidFill>
                  <a:srgbClr val="6A9955"/>
                </a:solidFill>
                <a:effectLst/>
                <a:latin typeface="Consolas" panose="020B0609020204030204" pitchFamily="49" charset="0"/>
              </a:rPr>
              <a:t># ^settings ID 			</a:t>
            </a:r>
            <a:r>
              <a:rPr lang="en-US" sz="1600" dirty="0">
                <a:solidFill>
                  <a:srgbClr val="6A9955"/>
                </a:solidFill>
                <a:latin typeface="Consolas" panose="020B0609020204030204" pitchFamily="49" charset="0"/>
              </a:rPr>
              <a:t>| </a:t>
            </a:r>
            <a:r>
              <a:rPr lang="en-US" sz="1600" b="0" dirty="0">
                <a:solidFill>
                  <a:srgbClr val="6A9955"/>
                </a:solidFill>
                <a:effectLst/>
                <a:latin typeface="Consolas" panose="020B0609020204030204" pitchFamily="49" charset="0"/>
              </a:rPr>
              <a:t>0/1 |  The ID of the settings object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^max-output-suppliers INT 	</a:t>
            </a:r>
            <a:r>
              <a:rPr lang="en-US" sz="1600" dirty="0">
                <a:solidFill>
                  <a:srgbClr val="6A9955"/>
                </a:solidFill>
                <a:latin typeface="Consolas" panose="020B0609020204030204" pitchFamily="49" charset="0"/>
              </a:rPr>
              <a:t>| </a:t>
            </a:r>
            <a:r>
              <a:rPr lang="en-US" sz="1600" b="0" dirty="0">
                <a:solidFill>
                  <a:srgbClr val="6A9955"/>
                </a:solidFill>
                <a:effectLst/>
                <a:latin typeface="Consolas" panose="020B0609020204030204" pitchFamily="49" charset="0"/>
              </a:rPr>
              <a:t>0/1 |  The maximum suppliers to output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^priorities ID 		| 1</a:t>
            </a:r>
            <a:r>
              <a:rPr lang="en-US" sz="1600" dirty="0">
                <a:solidFill>
                  <a:srgbClr val="6A9955"/>
                </a:solidFill>
                <a:latin typeface="Consolas" panose="020B0609020204030204" pitchFamily="49" charset="0"/>
              </a:rPr>
              <a:t>   | </a:t>
            </a:r>
            <a:r>
              <a:rPr lang="en-US" sz="1600" b="0" dirty="0">
                <a:solidFill>
                  <a:srgbClr val="6A9955"/>
                </a:solidFill>
                <a:effectLst/>
                <a:latin typeface="Consolas" panose="020B0609020204030204" pitchFamily="49" charset="0"/>
              </a:rPr>
              <a:t> The ID of the priorities object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^total-cost FLOAT 		</a:t>
            </a:r>
            <a:r>
              <a:rPr lang="en-US" sz="1600" dirty="0">
                <a:solidFill>
                  <a:srgbClr val="6A9955"/>
                </a:solidFill>
                <a:latin typeface="Consolas" panose="020B0609020204030204" pitchFamily="49" charset="0"/>
              </a:rPr>
              <a:t>| </a:t>
            </a:r>
            <a:r>
              <a:rPr lang="en-US" sz="1600" b="0" dirty="0">
                <a:solidFill>
                  <a:srgbClr val="6A9955"/>
                </a:solidFill>
                <a:effectLst/>
                <a:latin typeface="Consolas" panose="020B0609020204030204" pitchFamily="49" charset="0"/>
              </a:rPr>
              <a:t>1</a:t>
            </a:r>
            <a:r>
              <a:rPr lang="en-US" sz="1600" dirty="0">
                <a:solidFill>
                  <a:srgbClr val="6A9955"/>
                </a:solidFill>
                <a:latin typeface="Consolas" panose="020B0609020204030204" pitchFamily="49" charset="0"/>
              </a:rPr>
              <a:t>   | </a:t>
            </a:r>
            <a:r>
              <a:rPr lang="en-US" sz="1600" b="0" dirty="0">
                <a:solidFill>
                  <a:srgbClr val="6A9955"/>
                </a:solidFill>
                <a:effectLst/>
                <a:latin typeface="Consolas" panose="020B0609020204030204" pitchFamily="49" charset="0"/>
              </a:rPr>
              <a:t> The weight of the total-cost attribute</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^&lt;attribute-name&gt; INT 	</a:t>
            </a:r>
            <a:r>
              <a:rPr lang="en-US" sz="1600" dirty="0">
                <a:solidFill>
                  <a:srgbClr val="6A9955"/>
                </a:solidFill>
                <a:latin typeface="Consolas" panose="020B0609020204030204" pitchFamily="49" charset="0"/>
              </a:rPr>
              <a:t>| </a:t>
            </a:r>
            <a:r>
              <a:rPr lang="en-US" sz="1600" b="0" dirty="0">
                <a:solidFill>
                  <a:srgbClr val="6A9955"/>
                </a:solidFill>
                <a:effectLst/>
                <a:latin typeface="Consolas" panose="020B0609020204030204" pitchFamily="49" charset="0"/>
              </a:rPr>
              <a:t>0+  |  The weight of the named attribute</a:t>
            </a:r>
            <a:endParaRPr lang="en-US" sz="1600" b="0" dirty="0">
              <a:solidFill>
                <a:srgbClr val="CCCCCC"/>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E22EF447-D186-61FD-1D45-047EE88F771A}"/>
              </a:ext>
            </a:extLst>
          </p:cNvPr>
          <p:cNvSpPr/>
          <p:nvPr/>
        </p:nvSpPr>
        <p:spPr bwMode="gray">
          <a:xfrm>
            <a:off x="423188" y="4098606"/>
            <a:ext cx="2355560" cy="661771"/>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Nested indentation shows tree structure</a:t>
            </a:r>
          </a:p>
        </p:txBody>
      </p:sp>
      <p:sp>
        <p:nvSpPr>
          <p:cNvPr id="7" name="Left Brace 6">
            <a:extLst>
              <a:ext uri="{FF2B5EF4-FFF2-40B4-BE49-F238E27FC236}">
                <a16:creationId xmlns:a16="http://schemas.microsoft.com/office/drawing/2014/main" id="{C95717C0-EFC5-4637-3EF1-A703040D94FF}"/>
              </a:ext>
            </a:extLst>
          </p:cNvPr>
          <p:cNvSpPr/>
          <p:nvPr/>
        </p:nvSpPr>
        <p:spPr bwMode="gray">
          <a:xfrm rot="16200000">
            <a:off x="1504082" y="3360784"/>
            <a:ext cx="193773" cy="368434"/>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EA294CD4-6BA7-5BF2-3898-65DD848AAB58}"/>
              </a:ext>
            </a:extLst>
          </p:cNvPr>
          <p:cNvCxnSpPr>
            <a:cxnSpLocks/>
            <a:stCxn id="6" idx="0"/>
            <a:endCxn id="7" idx="1"/>
          </p:cNvCxnSpPr>
          <p:nvPr/>
        </p:nvCxnSpPr>
        <p:spPr bwMode="gray">
          <a:xfrm rot="5400000" flipH="1" flipV="1">
            <a:off x="1372609" y="3870247"/>
            <a:ext cx="456718" cy="1"/>
          </a:xfrm>
          <a:prstGeom prst="bentConnector3">
            <a:avLst>
              <a:gd name="adj1" fmla="val 50000"/>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B33CBED-D782-563E-4ED7-0BEA6D4E831D}"/>
              </a:ext>
            </a:extLst>
          </p:cNvPr>
          <p:cNvSpPr/>
          <p:nvPr/>
        </p:nvSpPr>
        <p:spPr bwMode="gray">
          <a:xfrm rot="16200000">
            <a:off x="3928208" y="3272963"/>
            <a:ext cx="193772" cy="544078"/>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977CFE7A-9C96-6E29-2919-684167D66BEC}"/>
              </a:ext>
            </a:extLst>
          </p:cNvPr>
          <p:cNvSpPr/>
          <p:nvPr/>
        </p:nvSpPr>
        <p:spPr bwMode="gray">
          <a:xfrm>
            <a:off x="3196362" y="4088356"/>
            <a:ext cx="2899638" cy="661771"/>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Data type of the WME value (ID / INT / FLOAT / STRING)</a:t>
            </a:r>
          </a:p>
        </p:txBody>
      </p:sp>
      <p:cxnSp>
        <p:nvCxnSpPr>
          <p:cNvPr id="17" name="Elbow Connector 16">
            <a:extLst>
              <a:ext uri="{FF2B5EF4-FFF2-40B4-BE49-F238E27FC236}">
                <a16:creationId xmlns:a16="http://schemas.microsoft.com/office/drawing/2014/main" id="{99F64611-F4B8-E2BD-F95E-EC360F8FD064}"/>
              </a:ext>
            </a:extLst>
          </p:cNvPr>
          <p:cNvCxnSpPr>
            <a:cxnSpLocks/>
            <a:stCxn id="16" idx="0"/>
            <a:endCxn id="14" idx="1"/>
          </p:cNvCxnSpPr>
          <p:nvPr/>
        </p:nvCxnSpPr>
        <p:spPr bwMode="gray">
          <a:xfrm rot="16200000" flipV="1">
            <a:off x="4112404" y="3554578"/>
            <a:ext cx="446468" cy="621087"/>
          </a:xfrm>
          <a:prstGeom prst="bentConnector3">
            <a:avLst>
              <a:gd name="adj1" fmla="val 50000"/>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DA0B1E3-C189-746E-C7C8-1C94E26745E8}"/>
              </a:ext>
            </a:extLst>
          </p:cNvPr>
          <p:cNvSpPr/>
          <p:nvPr/>
        </p:nvSpPr>
        <p:spPr bwMode="gray">
          <a:xfrm>
            <a:off x="7418108" y="4056262"/>
            <a:ext cx="4197367" cy="947555"/>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Short description of the WME’s purpose.</a:t>
            </a:r>
          </a:p>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Prefix with ”(ss)” if this WME is copied from a superstate.</a:t>
            </a:r>
          </a:p>
        </p:txBody>
      </p:sp>
      <p:sp>
        <p:nvSpPr>
          <p:cNvPr id="23" name="Left Brace 22">
            <a:extLst>
              <a:ext uri="{FF2B5EF4-FFF2-40B4-BE49-F238E27FC236}">
                <a16:creationId xmlns:a16="http://schemas.microsoft.com/office/drawing/2014/main" id="{56D32B45-8756-7D4F-3E26-DAEEE15F3BC0}"/>
              </a:ext>
            </a:extLst>
          </p:cNvPr>
          <p:cNvSpPr/>
          <p:nvPr/>
        </p:nvSpPr>
        <p:spPr bwMode="gray">
          <a:xfrm rot="16200000">
            <a:off x="8156739" y="1199976"/>
            <a:ext cx="193772" cy="4690051"/>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C9742CAA-49AC-5976-6A5E-3CFE2F553C12}"/>
              </a:ext>
            </a:extLst>
          </p:cNvPr>
          <p:cNvCxnSpPr>
            <a:cxnSpLocks/>
            <a:stCxn id="21" idx="0"/>
            <a:endCxn id="23" idx="1"/>
          </p:cNvCxnSpPr>
          <p:nvPr/>
        </p:nvCxnSpPr>
        <p:spPr bwMode="gray">
          <a:xfrm rot="16200000" flipV="1">
            <a:off x="8678022" y="3217492"/>
            <a:ext cx="414374" cy="1263166"/>
          </a:xfrm>
          <a:prstGeom prst="bentConnector5">
            <a:avLst>
              <a:gd name="adj1" fmla="val 55168"/>
              <a:gd name="adj2" fmla="val 99912"/>
              <a:gd name="adj3" fmla="val 60757"/>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E89A460-2756-405F-B5D7-3479E811919A}"/>
              </a:ext>
            </a:extLst>
          </p:cNvPr>
          <p:cNvSpPr/>
          <p:nvPr/>
        </p:nvSpPr>
        <p:spPr bwMode="gray">
          <a:xfrm>
            <a:off x="5446310" y="5171170"/>
            <a:ext cx="6169165" cy="73840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How many instances of this WME pattern can exist at once.</a:t>
            </a:r>
          </a:p>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(0/1) = Zero or One,   (0+) = Zero or More,   (1+) = One or More</a:t>
            </a:r>
          </a:p>
        </p:txBody>
      </p:sp>
      <p:sp>
        <p:nvSpPr>
          <p:cNvPr id="37" name="Left Brace 36">
            <a:extLst>
              <a:ext uri="{FF2B5EF4-FFF2-40B4-BE49-F238E27FC236}">
                <a16:creationId xmlns:a16="http://schemas.microsoft.com/office/drawing/2014/main" id="{B098DDA2-41D0-2509-8A12-A69799253950}"/>
              </a:ext>
            </a:extLst>
          </p:cNvPr>
          <p:cNvSpPr/>
          <p:nvPr/>
        </p:nvSpPr>
        <p:spPr bwMode="gray">
          <a:xfrm rot="16200000">
            <a:off x="5269449" y="3161447"/>
            <a:ext cx="212890" cy="747991"/>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Elbow Connector 37">
            <a:extLst>
              <a:ext uri="{FF2B5EF4-FFF2-40B4-BE49-F238E27FC236}">
                <a16:creationId xmlns:a16="http://schemas.microsoft.com/office/drawing/2014/main" id="{DBBEFD89-7657-2841-EB26-4313D0A774FF}"/>
              </a:ext>
            </a:extLst>
          </p:cNvPr>
          <p:cNvCxnSpPr>
            <a:cxnSpLocks/>
            <a:endCxn id="37" idx="1"/>
          </p:cNvCxnSpPr>
          <p:nvPr/>
        </p:nvCxnSpPr>
        <p:spPr bwMode="gray">
          <a:xfrm rot="16200000" flipV="1">
            <a:off x="5143959" y="3873825"/>
            <a:ext cx="1529281" cy="1065408"/>
          </a:xfrm>
          <a:prstGeom prst="bentConnector3">
            <a:avLst>
              <a:gd name="adj1" fmla="val 83633"/>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8701DF6-64B1-7F86-A9AD-91DDC7D12F2B}"/>
              </a:ext>
            </a:extLst>
          </p:cNvPr>
          <p:cNvSpPr/>
          <p:nvPr/>
        </p:nvSpPr>
        <p:spPr bwMode="gray">
          <a:xfrm>
            <a:off x="835657" y="4962565"/>
            <a:ext cx="4312227" cy="934668"/>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WME attribute name.</a:t>
            </a:r>
          </a:p>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&lt;brackets&gt; indicate a wildcard pattern for WMEs other than those already described.</a:t>
            </a:r>
          </a:p>
        </p:txBody>
      </p:sp>
      <p:sp>
        <p:nvSpPr>
          <p:cNvPr id="50" name="Left Brace 49">
            <a:extLst>
              <a:ext uri="{FF2B5EF4-FFF2-40B4-BE49-F238E27FC236}">
                <a16:creationId xmlns:a16="http://schemas.microsoft.com/office/drawing/2014/main" id="{5D8ED052-DAC5-FCAB-57F2-92112604CB11}"/>
              </a:ext>
            </a:extLst>
          </p:cNvPr>
          <p:cNvSpPr/>
          <p:nvPr/>
        </p:nvSpPr>
        <p:spPr bwMode="gray">
          <a:xfrm rot="16200000">
            <a:off x="2651165" y="2653261"/>
            <a:ext cx="212889" cy="1764364"/>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Elbow Connector 50">
            <a:extLst>
              <a:ext uri="{FF2B5EF4-FFF2-40B4-BE49-F238E27FC236}">
                <a16:creationId xmlns:a16="http://schemas.microsoft.com/office/drawing/2014/main" id="{32C7DA32-31BE-9D66-160F-B8CE1145F92C}"/>
              </a:ext>
            </a:extLst>
          </p:cNvPr>
          <p:cNvCxnSpPr>
            <a:cxnSpLocks/>
            <a:stCxn id="49" idx="0"/>
            <a:endCxn id="50" idx="1"/>
          </p:cNvCxnSpPr>
          <p:nvPr/>
        </p:nvCxnSpPr>
        <p:spPr bwMode="gray">
          <a:xfrm rot="16200000" flipV="1">
            <a:off x="2214353" y="4185146"/>
            <a:ext cx="1320677" cy="234161"/>
          </a:xfrm>
          <a:prstGeom prst="bentConnector3">
            <a:avLst>
              <a:gd name="adj1" fmla="val 79979"/>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0AA049E-262D-80CC-9156-9F8A94727FD7}"/>
              </a:ext>
            </a:extLst>
          </p:cNvPr>
          <p:cNvSpPr/>
          <p:nvPr/>
        </p:nvSpPr>
        <p:spPr bwMode="gray">
          <a:xfrm>
            <a:off x="7418108" y="409575"/>
            <a:ext cx="3573742" cy="90204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i="1" dirty="0">
                <a:solidFill>
                  <a:schemeClr val="accent6"/>
                </a:solidFill>
                <a:latin typeface="+mj-lt"/>
                <a:ea typeface="Menlo" panose="020B0609030804020204" pitchFamily="49" charset="0"/>
                <a:cs typeface="Menlo" panose="020B0609030804020204" pitchFamily="49" charset="0"/>
              </a:rPr>
              <a:t>Using </a:t>
            </a:r>
            <a:r>
              <a:rPr lang="en-US" sz="1600" b="1" dirty="0">
                <a:solidFill>
                  <a:schemeClr val="accent6"/>
                </a:solidFill>
                <a:latin typeface="+mj-lt"/>
                <a:ea typeface="Menlo" panose="020B0609030804020204" pitchFamily="49" charset="0"/>
                <a:cs typeface="Menlo" panose="020B0609030804020204" pitchFamily="49" charset="0"/>
              </a:rPr>
              <a:t>“</a:t>
            </a:r>
            <a:r>
              <a:rPr lang="en-US" sz="1600" b="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sz="1600" b="1" dirty="0">
                <a:solidFill>
                  <a:schemeClr val="accent6"/>
                </a:solidFill>
                <a:latin typeface="+mj-lt"/>
                <a:ea typeface="Menlo" panose="020B0609030804020204" pitchFamily="49" charset="0"/>
                <a:cs typeface="Menlo" panose="020B0609030804020204" pitchFamily="49" charset="0"/>
              </a:rPr>
              <a:t>”</a:t>
            </a:r>
            <a:r>
              <a:rPr lang="en-US" sz="1600" b="1" i="1" dirty="0">
                <a:solidFill>
                  <a:schemeClr val="accent6"/>
                </a:solidFill>
                <a:latin typeface="+mj-lt"/>
                <a:ea typeface="Menlo" panose="020B0609030804020204" pitchFamily="49" charset="0"/>
                <a:cs typeface="Menlo" panose="020B0609030804020204" pitchFamily="49" charset="0"/>
              </a:rPr>
              <a:t> as a column separator makes it easier to copy this into a markdown table if desired.</a:t>
            </a:r>
          </a:p>
        </p:txBody>
      </p:sp>
    </p:spTree>
    <p:extLst>
      <p:ext uri="{BB962C8B-B14F-4D97-AF65-F5344CB8AC3E}">
        <p14:creationId xmlns:p14="http://schemas.microsoft.com/office/powerpoint/2010/main" val="274524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77CF5B-7D51-860F-FA31-831894B0BE70}"/>
              </a:ext>
            </a:extLst>
          </p:cNvPr>
          <p:cNvSpPr>
            <a:spLocks noGrp="1"/>
          </p:cNvSpPr>
          <p:nvPr>
            <p:ph type="title"/>
          </p:nvPr>
        </p:nvSpPr>
        <p:spPr/>
        <p:txBody>
          <a:bodyPr/>
          <a:lstStyle/>
          <a:p>
            <a:r>
              <a:rPr lang="en-US" dirty="0"/>
              <a:t>State File README Convention</a:t>
            </a:r>
          </a:p>
        </p:txBody>
      </p:sp>
      <p:sp>
        <p:nvSpPr>
          <p:cNvPr id="2" name="Content Placeholder 1">
            <a:extLst>
              <a:ext uri="{FF2B5EF4-FFF2-40B4-BE49-F238E27FC236}">
                <a16:creationId xmlns:a16="http://schemas.microsoft.com/office/drawing/2014/main" id="{C8692BFA-2091-0625-BA06-90CEED55B485}"/>
              </a:ext>
            </a:extLst>
          </p:cNvPr>
          <p:cNvSpPr>
            <a:spLocks noGrp="1"/>
          </p:cNvSpPr>
          <p:nvPr>
            <p:ph idx="1"/>
          </p:nvPr>
        </p:nvSpPr>
        <p:spPr>
          <a:xfrm>
            <a:off x="1524000" y="1309855"/>
            <a:ext cx="9144000" cy="4748045"/>
          </a:xfrm>
        </p:spPr>
        <p:txBody>
          <a:bodyPr>
            <a:normAutofit lnSpcReduction="10000"/>
          </a:bodyPr>
          <a:lstStyle/>
          <a:p>
            <a:r>
              <a:rPr lang="en-US" dirty="0"/>
              <a:t>Use a similar README format for the other files that hold your rules</a:t>
            </a:r>
          </a:p>
          <a:p>
            <a:pPr marL="285750" indent="-285750">
              <a:buFont typeface="Arial" panose="020B0604020202020204" pitchFamily="34" charset="0"/>
              <a:buChar char="•"/>
            </a:pPr>
            <a:r>
              <a:rPr lang="en-US" dirty="0"/>
              <a:t>It should only describe the logic and WMEs used across that file as a whole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Look at the README in </a:t>
            </a:r>
            <a:r>
              <a:rPr lang="en-US" dirty="0">
                <a:latin typeface="Consolas" panose="020B0609020204030204" pitchFamily="49" charset="0"/>
                <a:ea typeface="Menlo" panose="020B0609030804020204" pitchFamily="49" charset="0"/>
                <a:cs typeface="Menlo" panose="020B0609030804020204" pitchFamily="49" charset="0"/>
              </a:rPr>
              <a:t>existing_code_06_main.soar</a:t>
            </a:r>
            <a:r>
              <a:rPr lang="en-US" dirty="0"/>
              <a:t> for an example.</a:t>
            </a:r>
          </a:p>
        </p:txBody>
      </p:sp>
      <p:grpSp>
        <p:nvGrpSpPr>
          <p:cNvPr id="4" name="Diagram group">
            <a:extLst>
              <a:ext uri="{FF2B5EF4-FFF2-40B4-BE49-F238E27FC236}">
                <a16:creationId xmlns:a16="http://schemas.microsoft.com/office/drawing/2014/main" id="{A0E8E497-B322-2A94-222E-0CBB451B80F2}"/>
              </a:ext>
            </a:extLst>
          </p:cNvPr>
          <p:cNvGrpSpPr/>
          <p:nvPr/>
        </p:nvGrpSpPr>
        <p:grpSpPr>
          <a:xfrm>
            <a:off x="9730762" y="693864"/>
            <a:ext cx="1655596" cy="615991"/>
            <a:chOff x="606821" y="2709333"/>
            <a:chExt cx="3640931" cy="1354666"/>
          </a:xfrm>
          <a:scene3d>
            <a:camera prst="isometricOffAxis2Left" zoom="95000"/>
            <a:lightRig rig="flat" dir="t"/>
          </a:scene3d>
        </p:grpSpPr>
        <p:grpSp>
          <p:nvGrpSpPr>
            <p:cNvPr id="5" name="Group 4">
              <a:extLst>
                <a:ext uri="{FF2B5EF4-FFF2-40B4-BE49-F238E27FC236}">
                  <a16:creationId xmlns:a16="http://schemas.microsoft.com/office/drawing/2014/main" id="{00A8BAB4-AF48-C074-19B0-FB499A3FA73A}"/>
                </a:ext>
              </a:extLst>
            </p:cNvPr>
            <p:cNvGrpSpPr/>
            <p:nvPr/>
          </p:nvGrpSpPr>
          <p:grpSpPr>
            <a:xfrm>
              <a:off x="606821" y="2709333"/>
              <a:ext cx="3640931" cy="1354666"/>
              <a:chOff x="606821" y="2709333"/>
              <a:chExt cx="3640931" cy="1354666"/>
            </a:xfrm>
          </p:grpSpPr>
          <p:sp>
            <p:nvSpPr>
              <p:cNvPr id="6" name="Trapezoid 5">
                <a:extLst>
                  <a:ext uri="{FF2B5EF4-FFF2-40B4-BE49-F238E27FC236}">
                    <a16:creationId xmlns:a16="http://schemas.microsoft.com/office/drawing/2014/main" id="{E008F92C-FBA6-B2DE-874B-91D3A989FBC6}"/>
                  </a:ext>
                </a:extLst>
              </p:cNvPr>
              <p:cNvSpPr/>
              <p:nvPr/>
            </p:nvSpPr>
            <p:spPr>
              <a:xfrm>
                <a:off x="606821" y="2709333"/>
                <a:ext cx="3640931" cy="1354666"/>
              </a:xfrm>
              <a:prstGeom prst="trapezoid">
                <a:avLst>
                  <a:gd name="adj" fmla="val 44795"/>
                </a:avLst>
              </a:prstGeom>
              <a:sp3d extrusionH="381000" contourW="38100" prstMaterial="matte">
                <a:contourClr>
                  <a:schemeClr val="lt1"/>
                </a:contourClr>
              </a:sp3d>
            </p:spPr>
            <p:style>
              <a:lnRef idx="0">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sz="1400"/>
              </a:p>
            </p:txBody>
          </p:sp>
          <p:sp>
            <p:nvSpPr>
              <p:cNvPr id="7" name="Trapezoid 4">
                <a:extLst>
                  <a:ext uri="{FF2B5EF4-FFF2-40B4-BE49-F238E27FC236}">
                    <a16:creationId xmlns:a16="http://schemas.microsoft.com/office/drawing/2014/main" id="{4B550C10-FEA6-3B9B-6417-7F8A4F4E983E}"/>
                  </a:ext>
                </a:extLst>
              </p:cNvPr>
              <p:cNvSpPr txBox="1"/>
              <p:nvPr/>
            </p:nvSpPr>
            <p:spPr>
              <a:xfrm>
                <a:off x="1243984" y="2709333"/>
                <a:ext cx="2366605" cy="135466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000" kern="1200" dirty="0">
                    <a:solidFill>
                      <a:schemeClr val="tx1">
                        <a:lumMod val="50000"/>
                      </a:schemeClr>
                    </a:solidFill>
                  </a:rPr>
                  <a:t>File / Substate</a:t>
                </a:r>
              </a:p>
            </p:txBody>
          </p:sp>
        </p:grpSp>
      </p:grpSp>
      <p:sp>
        <p:nvSpPr>
          <p:cNvPr id="8" name="TextBox 7">
            <a:extLst>
              <a:ext uri="{FF2B5EF4-FFF2-40B4-BE49-F238E27FC236}">
                <a16:creationId xmlns:a16="http://schemas.microsoft.com/office/drawing/2014/main" id="{61805BFF-F6CC-5FCC-03DD-435F54CC1D2A}"/>
              </a:ext>
            </a:extLst>
          </p:cNvPr>
          <p:cNvSpPr txBox="1"/>
          <p:nvPr/>
        </p:nvSpPr>
        <p:spPr bwMode="gray">
          <a:xfrm>
            <a:off x="4145635" y="2071085"/>
            <a:ext cx="7768937" cy="3293209"/>
          </a:xfrm>
          <a:prstGeom prst="rect">
            <a:avLst/>
          </a:prstGeom>
          <a:noFill/>
        </p:spPr>
        <p:txBody>
          <a:bodyPr wrap="square">
            <a:spAutoFit/>
          </a:bodyPr>
          <a:lstStyle/>
          <a:p>
            <a:r>
              <a:rPr lang="en-US" sz="1600" b="0" dirty="0">
                <a:solidFill>
                  <a:srgbClr val="6A9955"/>
                </a:solidFill>
                <a:effectLst/>
                <a:latin typeface="Consolas" panose="020B0609020204030204" pitchFamily="49" charset="0"/>
              </a:rPr>
              <a:t>### &lt;STATE-NAME&gt; STATE README ##############################</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AUTHOR: &lt;names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DATE: &lt;date here&gt;</a:t>
            </a:r>
          </a:p>
          <a:p>
            <a:r>
              <a:rPr lang="en-US" sz="1600" dirty="0">
                <a:solidFill>
                  <a:srgbClr val="6A9955"/>
                </a:solidFill>
                <a:latin typeface="Consolas" panose="020B0609020204030204" pitchFamily="49" charset="0"/>
              </a:rPr>
              <a:t># SUBSTATE DEPTH: &lt;which layer in the state stack&gt;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DESCRIPTION: &lt;one-line description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OPERATORS</a:t>
            </a:r>
          </a:p>
          <a:p>
            <a:r>
              <a:rPr lang="en-US" sz="1600" dirty="0">
                <a:solidFill>
                  <a:srgbClr val="6A9955"/>
                </a:solidFill>
                <a:latin typeface="Consolas" panose="020B0609020204030204" pitchFamily="49" charset="0"/>
              </a:rPr>
              <a:t># (op1-name) + &gt;       |  &lt;one-line operator description here&gt;</a:t>
            </a:r>
            <a:endParaRPr lang="en-US" sz="1600" b="0" dirty="0">
              <a:solidFill>
                <a:srgbClr val="6A9955"/>
              </a:solidFill>
              <a:effectLst/>
              <a:latin typeface="Consolas" panose="020B0609020204030204" pitchFamily="49" charset="0"/>
            </a:endParaRPr>
          </a:p>
          <a:p>
            <a:r>
              <a:rPr lang="en-US" sz="1600" dirty="0">
                <a:solidFill>
                  <a:srgbClr val="6A9955"/>
                </a:solidFill>
                <a:latin typeface="Consolas" panose="020B0609020204030204" pitchFamily="49" charset="0"/>
              </a:rPr>
              <a:t># (op2-name) + = &lt;     |  &lt;one-line operator description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WORKING MEMORY</a:t>
            </a:r>
          </a:p>
          <a:p>
            <a:r>
              <a:rPr lang="en-US" sz="1600" b="0" dirty="0">
                <a:solidFill>
                  <a:srgbClr val="6A9955"/>
                </a:solidFill>
                <a:effectLst/>
                <a:latin typeface="Consolas" panose="020B0609020204030204" pitchFamily="49" charset="0"/>
              </a:rPr>
              <a:t># &lt;WME schema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5A57F702-C394-8CEF-255C-A8BC5EF09C2F}"/>
              </a:ext>
            </a:extLst>
          </p:cNvPr>
          <p:cNvSpPr/>
          <p:nvPr/>
        </p:nvSpPr>
        <p:spPr bwMode="gray">
          <a:xfrm>
            <a:off x="474517" y="2138625"/>
            <a:ext cx="3182746" cy="169042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SUBSTATE DEPTH shows how deeply this logic appears in the agent’s reasoning.</a:t>
            </a:r>
            <a:br>
              <a:rPr lang="en-US" sz="1600" b="1" dirty="0">
                <a:solidFill>
                  <a:schemeClr val="accent6"/>
                </a:solidFill>
                <a:latin typeface="+mj-lt"/>
                <a:ea typeface="Menlo" panose="020B0609030804020204" pitchFamily="49" charset="0"/>
                <a:cs typeface="Menlo" panose="020B0609030804020204" pitchFamily="49" charset="0"/>
              </a:rPr>
            </a:br>
            <a:r>
              <a:rPr lang="en-US" sz="1600" b="1" dirty="0">
                <a:solidFill>
                  <a:schemeClr val="accent6"/>
                </a:solidFill>
                <a:latin typeface="+mj-lt"/>
                <a:ea typeface="Menlo" panose="020B0609030804020204" pitchFamily="49" charset="0"/>
                <a:cs typeface="Menlo" panose="020B0609030804020204" pitchFamily="49" charset="0"/>
              </a:rPr>
              <a:t>(The </a:t>
            </a:r>
            <a:r>
              <a:rPr lang="en-US" sz="1600" b="1" dirty="0" err="1">
                <a:solidFill>
                  <a:schemeClr val="accent6"/>
                </a:solidFill>
                <a:latin typeface="+mj-lt"/>
                <a:ea typeface="Menlo" panose="020B0609030804020204" pitchFamily="49" charset="0"/>
                <a:cs typeface="Menlo" panose="020B0609030804020204" pitchFamily="49" charset="0"/>
              </a:rPr>
              <a:t>topstate</a:t>
            </a:r>
            <a:r>
              <a:rPr lang="en-US" sz="1600" b="1" dirty="0">
                <a:solidFill>
                  <a:schemeClr val="accent6"/>
                </a:solidFill>
                <a:latin typeface="+mj-lt"/>
                <a:ea typeface="Menlo" panose="020B0609030804020204" pitchFamily="49" charset="0"/>
                <a:cs typeface="Menlo" panose="020B0609030804020204" pitchFamily="49" charset="0"/>
              </a:rPr>
              <a:t> is depth 1.)</a:t>
            </a:r>
          </a:p>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If it can be at multiple depths, indicate so here as well.</a:t>
            </a:r>
          </a:p>
        </p:txBody>
      </p:sp>
      <p:sp>
        <p:nvSpPr>
          <p:cNvPr id="10" name="Left Brace 9">
            <a:extLst>
              <a:ext uri="{FF2B5EF4-FFF2-40B4-BE49-F238E27FC236}">
                <a16:creationId xmlns:a16="http://schemas.microsoft.com/office/drawing/2014/main" id="{8D3620C8-E80B-8901-E6DF-D72550A26B30}"/>
              </a:ext>
            </a:extLst>
          </p:cNvPr>
          <p:cNvSpPr/>
          <p:nvPr/>
        </p:nvSpPr>
        <p:spPr bwMode="gray">
          <a:xfrm>
            <a:off x="3939119" y="2808715"/>
            <a:ext cx="212373" cy="350244"/>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B63A8009-0813-5FA5-27A7-CE3A4E38E153}"/>
              </a:ext>
            </a:extLst>
          </p:cNvPr>
          <p:cNvCxnSpPr>
            <a:cxnSpLocks/>
            <a:stCxn id="9" idx="3"/>
            <a:endCxn id="10" idx="1"/>
          </p:cNvCxnSpPr>
          <p:nvPr/>
        </p:nvCxnSpPr>
        <p:spPr bwMode="gray">
          <a:xfrm flipV="1">
            <a:off x="3657263" y="2983837"/>
            <a:ext cx="281856" cy="1"/>
          </a:xfrm>
          <a:prstGeom prst="bentConnector3">
            <a:avLst>
              <a:gd name="adj1" fmla="val 50000"/>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72B6482-B004-29EA-D578-6A1CDA623C8A}"/>
              </a:ext>
            </a:extLst>
          </p:cNvPr>
          <p:cNvSpPr/>
          <p:nvPr/>
        </p:nvSpPr>
        <p:spPr bwMode="gray">
          <a:xfrm>
            <a:off x="474517" y="4213780"/>
            <a:ext cx="3182746" cy="75298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After each operator’s name is its set of unary preferences</a:t>
            </a:r>
          </a:p>
        </p:txBody>
      </p:sp>
      <p:sp>
        <p:nvSpPr>
          <p:cNvPr id="26" name="Left Brace 25">
            <a:extLst>
              <a:ext uri="{FF2B5EF4-FFF2-40B4-BE49-F238E27FC236}">
                <a16:creationId xmlns:a16="http://schemas.microsoft.com/office/drawing/2014/main" id="{2CDF5238-A3DD-FF93-DBA2-94ED20D43CB8}"/>
              </a:ext>
            </a:extLst>
          </p:cNvPr>
          <p:cNvSpPr/>
          <p:nvPr/>
        </p:nvSpPr>
        <p:spPr bwMode="gray">
          <a:xfrm rot="16200000">
            <a:off x="5850640" y="4006586"/>
            <a:ext cx="221065" cy="673163"/>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7" name="Elbow Connector 26">
            <a:extLst>
              <a:ext uri="{FF2B5EF4-FFF2-40B4-BE49-F238E27FC236}">
                <a16:creationId xmlns:a16="http://schemas.microsoft.com/office/drawing/2014/main" id="{277A08C0-5492-DCEA-BC47-B4620E3573E7}"/>
              </a:ext>
            </a:extLst>
          </p:cNvPr>
          <p:cNvCxnSpPr>
            <a:cxnSpLocks/>
            <a:stCxn id="25" idx="3"/>
            <a:endCxn id="26" idx="1"/>
          </p:cNvCxnSpPr>
          <p:nvPr/>
        </p:nvCxnSpPr>
        <p:spPr bwMode="gray">
          <a:xfrm flipV="1">
            <a:off x="3657263" y="4453700"/>
            <a:ext cx="2303910" cy="136573"/>
          </a:xfrm>
          <a:prstGeom prst="bentConnector4">
            <a:avLst>
              <a:gd name="adj1" fmla="val 47601"/>
              <a:gd name="adj2" fmla="val 1641"/>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66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033EC-8D59-5701-9C88-3834DBCF70A1}"/>
              </a:ext>
            </a:extLst>
          </p:cNvPr>
          <p:cNvSpPr>
            <a:spLocks noGrp="1"/>
          </p:cNvSpPr>
          <p:nvPr>
            <p:ph type="title"/>
          </p:nvPr>
        </p:nvSpPr>
        <p:spPr/>
        <p:txBody>
          <a:bodyPr/>
          <a:lstStyle/>
          <a:p>
            <a:r>
              <a:rPr lang="en-US" dirty="0"/>
              <a:t>Operator Header Convention</a:t>
            </a:r>
          </a:p>
        </p:txBody>
      </p:sp>
      <p:sp>
        <p:nvSpPr>
          <p:cNvPr id="2" name="Content Placeholder 1">
            <a:extLst>
              <a:ext uri="{FF2B5EF4-FFF2-40B4-BE49-F238E27FC236}">
                <a16:creationId xmlns:a16="http://schemas.microsoft.com/office/drawing/2014/main" id="{D3A477A6-B601-06ED-C0A5-F8FBB2734850}"/>
              </a:ext>
            </a:extLst>
          </p:cNvPr>
          <p:cNvSpPr>
            <a:spLocks noGrp="1"/>
          </p:cNvSpPr>
          <p:nvPr>
            <p:ph idx="1"/>
          </p:nvPr>
        </p:nvSpPr>
        <p:spPr>
          <a:xfrm>
            <a:off x="1524000" y="1557210"/>
            <a:ext cx="6076950" cy="3930085"/>
          </a:xfrm>
        </p:spPr>
        <p:txBody>
          <a:bodyPr/>
          <a:lstStyle/>
          <a:p>
            <a:r>
              <a:rPr lang="en-US" dirty="0"/>
              <a:t>Put a multi-line header in front of each operator</a:t>
            </a:r>
          </a:p>
          <a:p>
            <a:endParaRPr lang="en-US" dirty="0"/>
          </a:p>
          <a:p>
            <a:r>
              <a:rPr lang="en-US" dirty="0"/>
              <a:t>If an operator has a non-trivial set of WMEs attached to it, add WME schema documentation to the header for that operator.</a:t>
            </a:r>
          </a:p>
          <a:p>
            <a:pPr marL="285750" indent="-285750">
              <a:buFont typeface="Arial" panose="020B0604020202020204" pitchFamily="34" charset="0"/>
              <a:buChar char="•"/>
            </a:pPr>
            <a:r>
              <a:rPr lang="en-US" dirty="0"/>
              <a:t>Put the schema here instead of with the state-level README, because the WMEs are specific to the operator, not the whole state.</a:t>
            </a:r>
          </a:p>
          <a:p>
            <a:pPr marL="285750" indent="-285750">
              <a:buFont typeface="Arial" panose="020B0604020202020204" pitchFamily="34" charset="0"/>
              <a:buChar char="•"/>
            </a:pPr>
            <a:r>
              <a:rPr lang="en-US" dirty="0"/>
              <a:t>See the header for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evaluate-weight</a:t>
            </a:r>
            <a:r>
              <a:rPr lang="en-US" dirty="0">
                <a:latin typeface="Consolas" panose="020B0609020204030204" pitchFamily="49" charset="0"/>
              </a:rPr>
              <a:t>)</a:t>
            </a:r>
            <a:r>
              <a:rPr lang="en-US" dirty="0"/>
              <a:t> in </a:t>
            </a:r>
            <a:r>
              <a:rPr lang="en-US" dirty="0" err="1">
                <a:latin typeface="Consolas" panose="020B0609020204030204" pitchFamily="49" charset="0"/>
                <a:ea typeface="Menlo" panose="020B0609030804020204" pitchFamily="49" charset="0"/>
                <a:cs typeface="Menlo" panose="020B0609030804020204" pitchFamily="49" charset="0"/>
              </a:rPr>
              <a:t>agent_starter_tie.soar</a:t>
            </a:r>
            <a:r>
              <a:rPr lang="en-US" dirty="0"/>
              <a:t> for an example.</a:t>
            </a:r>
          </a:p>
          <a:p>
            <a:endParaRPr lang="en-US" dirty="0"/>
          </a:p>
        </p:txBody>
      </p:sp>
      <p:grpSp>
        <p:nvGrpSpPr>
          <p:cNvPr id="8" name="Diagram group">
            <a:extLst>
              <a:ext uri="{FF2B5EF4-FFF2-40B4-BE49-F238E27FC236}">
                <a16:creationId xmlns:a16="http://schemas.microsoft.com/office/drawing/2014/main" id="{2D7DA8D5-C627-7C56-35F1-B779D3A86408}"/>
              </a:ext>
            </a:extLst>
          </p:cNvPr>
          <p:cNvGrpSpPr/>
          <p:nvPr/>
        </p:nvGrpSpPr>
        <p:grpSpPr>
          <a:xfrm>
            <a:off x="9920123" y="495062"/>
            <a:ext cx="1495753" cy="834778"/>
            <a:chOff x="1213643" y="1354666"/>
            <a:chExt cx="2427287" cy="1354666"/>
          </a:xfrm>
          <a:scene3d>
            <a:camera prst="isometricOffAxis2Left" zoom="95000"/>
            <a:lightRig rig="flat" dir="t"/>
          </a:scene3d>
        </p:grpSpPr>
        <p:grpSp>
          <p:nvGrpSpPr>
            <p:cNvPr id="9" name="Group 8">
              <a:extLst>
                <a:ext uri="{FF2B5EF4-FFF2-40B4-BE49-F238E27FC236}">
                  <a16:creationId xmlns:a16="http://schemas.microsoft.com/office/drawing/2014/main" id="{4A2D4D6A-A856-F692-7760-05D646B793B5}"/>
                </a:ext>
              </a:extLst>
            </p:cNvPr>
            <p:cNvGrpSpPr/>
            <p:nvPr/>
          </p:nvGrpSpPr>
          <p:grpSpPr>
            <a:xfrm>
              <a:off x="1213643" y="1354666"/>
              <a:ext cx="2427287" cy="1354666"/>
              <a:chOff x="1213643" y="1354666"/>
              <a:chExt cx="2427287" cy="1354666"/>
            </a:xfrm>
          </p:grpSpPr>
          <p:sp>
            <p:nvSpPr>
              <p:cNvPr id="10" name="Trapezoid 9">
                <a:extLst>
                  <a:ext uri="{FF2B5EF4-FFF2-40B4-BE49-F238E27FC236}">
                    <a16:creationId xmlns:a16="http://schemas.microsoft.com/office/drawing/2014/main" id="{C369EE3E-FBBA-A4D3-A958-A437EEFE0DE3}"/>
                  </a:ext>
                </a:extLst>
              </p:cNvPr>
              <p:cNvSpPr/>
              <p:nvPr/>
            </p:nvSpPr>
            <p:spPr>
              <a:xfrm>
                <a:off x="1213643" y="1354666"/>
                <a:ext cx="2427287" cy="1354666"/>
              </a:xfrm>
              <a:prstGeom prst="trapezoid">
                <a:avLst>
                  <a:gd name="adj" fmla="val 44795"/>
                </a:avLst>
              </a:prstGeom>
              <a:sp3d extrusionH="381000" contourW="38100" prstMaterial="matte">
                <a:contourClr>
                  <a:schemeClr val="lt1"/>
                </a:contourClr>
              </a:sp3d>
            </p:spPr>
            <p:style>
              <a:lnRef idx="0">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sz="1200"/>
              </a:p>
            </p:txBody>
          </p:sp>
          <p:sp>
            <p:nvSpPr>
              <p:cNvPr id="11" name="Trapezoid 4">
                <a:extLst>
                  <a:ext uri="{FF2B5EF4-FFF2-40B4-BE49-F238E27FC236}">
                    <a16:creationId xmlns:a16="http://schemas.microsoft.com/office/drawing/2014/main" id="{C8EADD9B-4A9F-AE8C-92F7-E04C6EC08680}"/>
                  </a:ext>
                </a:extLst>
              </p:cNvPr>
              <p:cNvSpPr txBox="1"/>
              <p:nvPr/>
            </p:nvSpPr>
            <p:spPr>
              <a:xfrm>
                <a:off x="1638419" y="1354666"/>
                <a:ext cx="1577736" cy="135466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dirty="0">
                    <a:solidFill>
                      <a:schemeClr val="tx1">
                        <a:lumMod val="50000"/>
                      </a:schemeClr>
                    </a:solidFill>
                  </a:rPr>
                  <a:t>Group / </a:t>
                </a:r>
                <a:r>
                  <a:rPr lang="en-US" kern="1200" dirty="0">
                    <a:solidFill>
                      <a:schemeClr val="tx1">
                        <a:lumMod val="50000"/>
                      </a:schemeClr>
                    </a:solidFill>
                  </a:rPr>
                  <a:t>Operator</a:t>
                </a:r>
              </a:p>
            </p:txBody>
          </p:sp>
        </p:grpSp>
      </p:grpSp>
      <p:sp>
        <p:nvSpPr>
          <p:cNvPr id="5" name="TextBox 4">
            <a:extLst>
              <a:ext uri="{FF2B5EF4-FFF2-40B4-BE49-F238E27FC236}">
                <a16:creationId xmlns:a16="http://schemas.microsoft.com/office/drawing/2014/main" id="{D71D00C2-ACDC-6CBA-B87D-9521180B4266}"/>
              </a:ext>
            </a:extLst>
          </p:cNvPr>
          <p:cNvSpPr txBox="1"/>
          <p:nvPr/>
        </p:nvSpPr>
        <p:spPr bwMode="gray">
          <a:xfrm>
            <a:off x="7510626" y="2417237"/>
            <a:ext cx="3905250" cy="1569660"/>
          </a:xfrm>
          <a:prstGeom prst="rect">
            <a:avLst/>
          </a:prstGeom>
          <a:noFill/>
        </p:spPr>
        <p:txBody>
          <a:bodyPr wrap="square">
            <a:spAutoFit/>
          </a:bodyPr>
          <a:lstStyle/>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OPERATOR: &lt;name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&lt;full description here&gt;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WORKING MEMORY</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 &lt;WME schema here if needed&gt;</a:t>
            </a:r>
            <a:endParaRPr lang="en-US" sz="1600" b="0" dirty="0">
              <a:solidFill>
                <a:srgbClr val="CCCCCC"/>
              </a:solidFill>
              <a:effectLst/>
              <a:latin typeface="Consolas" panose="020B0609020204030204" pitchFamily="49" charset="0"/>
            </a:endParaRPr>
          </a:p>
          <a:p>
            <a:r>
              <a:rPr lang="en-US" sz="1600" b="0" dirty="0">
                <a:solidFill>
                  <a:srgbClr val="6A9955"/>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000008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033EC-8D59-5701-9C88-3834DBCF70A1}"/>
              </a:ext>
            </a:extLst>
          </p:cNvPr>
          <p:cNvSpPr>
            <a:spLocks noGrp="1"/>
          </p:cNvSpPr>
          <p:nvPr>
            <p:ph type="title"/>
          </p:nvPr>
        </p:nvSpPr>
        <p:spPr/>
        <p:txBody>
          <a:bodyPr/>
          <a:lstStyle/>
          <a:p>
            <a:r>
              <a:rPr lang="en-US" dirty="0"/>
              <a:t>Individual Rule Documentation</a:t>
            </a:r>
          </a:p>
        </p:txBody>
      </p:sp>
      <p:sp>
        <p:nvSpPr>
          <p:cNvPr id="2" name="Content Placeholder 1">
            <a:extLst>
              <a:ext uri="{FF2B5EF4-FFF2-40B4-BE49-F238E27FC236}">
                <a16:creationId xmlns:a16="http://schemas.microsoft.com/office/drawing/2014/main" id="{D3A477A6-B601-06ED-C0A5-F8FBB2734850}"/>
              </a:ext>
            </a:extLst>
          </p:cNvPr>
          <p:cNvSpPr>
            <a:spLocks noGrp="1"/>
          </p:cNvSpPr>
          <p:nvPr>
            <p:ph idx="1"/>
          </p:nvPr>
        </p:nvSpPr>
        <p:spPr>
          <a:xfrm>
            <a:off x="981075" y="1117317"/>
            <a:ext cx="10229850" cy="2404706"/>
          </a:xfrm>
        </p:spPr>
        <p:txBody>
          <a:bodyPr>
            <a:normAutofit fontScale="92500" lnSpcReduction="10000"/>
          </a:bodyPr>
          <a:lstStyle/>
          <a:p>
            <a:r>
              <a:rPr lang="en-US" dirty="0"/>
              <a:t>There are 2 main types of comments you can add to rules:</a:t>
            </a:r>
          </a:p>
          <a:p>
            <a:pPr marL="342900" indent="-342900">
              <a:buAutoNum type="arabicPeriod"/>
            </a:pPr>
            <a:r>
              <a:rPr lang="en-US" sz="1800" b="1" dirty="0">
                <a:solidFill>
                  <a:srgbClr val="CE9178"/>
                </a:solidFill>
                <a:effectLst/>
              </a:rPr>
              <a:t>Syntactic documentation strings</a:t>
            </a:r>
            <a:endParaRPr lang="en-US" b="1" dirty="0"/>
          </a:p>
          <a:p>
            <a:pPr marL="571500" lvl="1" indent="-342900"/>
            <a:r>
              <a:rPr lang="en-US" dirty="0"/>
              <a:t>These are loaded with the rule and can be inspected in an agent when printing the rule.</a:t>
            </a:r>
          </a:p>
          <a:p>
            <a:pPr marL="571500" lvl="1" indent="-342900"/>
            <a:r>
              <a:rPr lang="en-US" dirty="0"/>
              <a:t>Use these to summarize the rule’s purpose.</a:t>
            </a:r>
          </a:p>
          <a:p>
            <a:pPr marL="342900" indent="-342900">
              <a:buAutoNum type="arabicPeriod"/>
            </a:pPr>
            <a:r>
              <a:rPr lang="en-US" sz="1800" b="1" dirty="0">
                <a:solidFill>
                  <a:srgbClr val="6A9955"/>
                </a:solidFill>
                <a:effectLst/>
              </a:rPr>
              <a:t>Regular comments</a:t>
            </a:r>
            <a:endParaRPr lang="en-US" b="1" dirty="0"/>
          </a:p>
          <a:p>
            <a:pPr marL="571500" lvl="1" indent="-342900"/>
            <a:r>
              <a:rPr lang="en-US" dirty="0"/>
              <a:t>The parser ignores these when loading rules into the agent.</a:t>
            </a:r>
          </a:p>
          <a:p>
            <a:pPr marL="571500" lvl="1" indent="-342900"/>
            <a:r>
              <a:rPr lang="en-US" dirty="0"/>
              <a:t>Use these to label sections of a long rule to make it easier to read</a:t>
            </a:r>
          </a:p>
          <a:p>
            <a:pPr marL="571500" lvl="1" indent="-342900"/>
            <a:r>
              <a:rPr lang="en-US" dirty="0"/>
              <a:t>Or use these to explain a single complicated/unusual line.</a:t>
            </a:r>
          </a:p>
          <a:p>
            <a:pPr marL="571500" lvl="1" indent="-342900"/>
            <a:endParaRPr lang="en-US" dirty="0"/>
          </a:p>
        </p:txBody>
      </p:sp>
      <p:grpSp>
        <p:nvGrpSpPr>
          <p:cNvPr id="4" name="Diagram group">
            <a:extLst>
              <a:ext uri="{FF2B5EF4-FFF2-40B4-BE49-F238E27FC236}">
                <a16:creationId xmlns:a16="http://schemas.microsoft.com/office/drawing/2014/main" id="{D5F61F19-A9D0-8330-F196-A0754384DB60}"/>
              </a:ext>
            </a:extLst>
          </p:cNvPr>
          <p:cNvGrpSpPr/>
          <p:nvPr/>
        </p:nvGrpSpPr>
        <p:grpSpPr>
          <a:xfrm>
            <a:off x="10432655" y="335614"/>
            <a:ext cx="940195" cy="1049445"/>
            <a:chOff x="1820465" y="0"/>
            <a:chExt cx="1213643" cy="1354666"/>
          </a:xfrm>
          <a:scene3d>
            <a:camera prst="isometricOffAxis2Left" zoom="95000"/>
            <a:lightRig rig="flat" dir="t"/>
          </a:scene3d>
        </p:grpSpPr>
        <p:grpSp>
          <p:nvGrpSpPr>
            <p:cNvPr id="5" name="Group 4">
              <a:extLst>
                <a:ext uri="{FF2B5EF4-FFF2-40B4-BE49-F238E27FC236}">
                  <a16:creationId xmlns:a16="http://schemas.microsoft.com/office/drawing/2014/main" id="{B8D4FB20-3E7E-C552-9637-B1375627DB72}"/>
                </a:ext>
              </a:extLst>
            </p:cNvPr>
            <p:cNvGrpSpPr/>
            <p:nvPr/>
          </p:nvGrpSpPr>
          <p:grpSpPr>
            <a:xfrm>
              <a:off x="1820465" y="0"/>
              <a:ext cx="1213643" cy="1354666"/>
              <a:chOff x="1820465" y="0"/>
              <a:chExt cx="1213643" cy="1354666"/>
            </a:xfrm>
          </p:grpSpPr>
          <p:sp>
            <p:nvSpPr>
              <p:cNvPr id="6" name="Trapezoid 5">
                <a:extLst>
                  <a:ext uri="{FF2B5EF4-FFF2-40B4-BE49-F238E27FC236}">
                    <a16:creationId xmlns:a16="http://schemas.microsoft.com/office/drawing/2014/main" id="{07CD9C50-9783-2080-F43E-AFB6D946DB7A}"/>
                  </a:ext>
                </a:extLst>
              </p:cNvPr>
              <p:cNvSpPr/>
              <p:nvPr/>
            </p:nvSpPr>
            <p:spPr>
              <a:xfrm>
                <a:off x="1820465" y="0"/>
                <a:ext cx="1213643" cy="1354666"/>
              </a:xfrm>
              <a:prstGeom prst="trapezoid">
                <a:avLst>
                  <a:gd name="adj" fmla="val 50000"/>
                </a:avLst>
              </a:prstGeom>
              <a:sp3d extrusionH="381000" contourW="38100" prstMaterial="matte">
                <a:contourClr>
                  <a:schemeClr val="lt1"/>
                </a:contourClr>
              </a:sp3d>
            </p:spPr>
            <p:style>
              <a:lnRef idx="0">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sz="1400"/>
              </a:p>
            </p:txBody>
          </p:sp>
          <p:sp>
            <p:nvSpPr>
              <p:cNvPr id="7" name="Trapezoid 4">
                <a:extLst>
                  <a:ext uri="{FF2B5EF4-FFF2-40B4-BE49-F238E27FC236}">
                    <a16:creationId xmlns:a16="http://schemas.microsoft.com/office/drawing/2014/main" id="{C3AE777B-A182-DFAB-8520-D55D44D477C4}"/>
                  </a:ext>
                </a:extLst>
              </p:cNvPr>
              <p:cNvSpPr txBox="1"/>
              <p:nvPr/>
            </p:nvSpPr>
            <p:spPr>
              <a:xfrm>
                <a:off x="1820465" y="0"/>
                <a:ext cx="1213643" cy="135466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br>
                  <a:rPr lang="en-US" sz="2000" dirty="0">
                    <a:solidFill>
                      <a:schemeClr val="tx1">
                        <a:lumMod val="50000"/>
                      </a:schemeClr>
                    </a:solidFill>
                  </a:rPr>
                </a:br>
                <a:br>
                  <a:rPr lang="en-US" sz="2000" dirty="0">
                    <a:solidFill>
                      <a:schemeClr val="tx1">
                        <a:lumMod val="50000"/>
                      </a:schemeClr>
                    </a:solidFill>
                  </a:rPr>
                </a:br>
                <a:r>
                  <a:rPr lang="en-US" sz="2000" kern="1200" dirty="0">
                    <a:solidFill>
                      <a:schemeClr val="tx1">
                        <a:lumMod val="50000"/>
                      </a:schemeClr>
                    </a:solidFill>
                  </a:rPr>
                  <a:t>Rule</a:t>
                </a:r>
              </a:p>
            </p:txBody>
          </p:sp>
        </p:grpSp>
      </p:grpSp>
      <p:sp>
        <p:nvSpPr>
          <p:cNvPr id="9" name="TextBox 8">
            <a:extLst>
              <a:ext uri="{FF2B5EF4-FFF2-40B4-BE49-F238E27FC236}">
                <a16:creationId xmlns:a16="http://schemas.microsoft.com/office/drawing/2014/main" id="{04D58F7E-28BD-34DC-2D69-FC7793DF20F8}"/>
              </a:ext>
            </a:extLst>
          </p:cNvPr>
          <p:cNvSpPr txBox="1"/>
          <p:nvPr/>
        </p:nvSpPr>
        <p:spPr bwMode="gray">
          <a:xfrm>
            <a:off x="1577254" y="3779003"/>
            <a:ext cx="9544050" cy="2462213"/>
          </a:xfrm>
          <a:prstGeom prst="rect">
            <a:avLst/>
          </a:prstGeom>
          <a:noFill/>
        </p:spPr>
        <p:txBody>
          <a:bodyPr wrap="square">
            <a:spAutoFit/>
          </a:bodyPr>
          <a:lstStyle/>
          <a:p>
            <a:r>
              <a:rPr lang="en-US" sz="1400" b="0" dirty="0" err="1">
                <a:solidFill>
                  <a:schemeClr val="tx1">
                    <a:lumMod val="50000"/>
                  </a:schemeClr>
                </a:solidFill>
                <a:effectLst/>
                <a:latin typeface="Consolas" panose="020B0609020204030204" pitchFamily="49" charset="0"/>
              </a:rPr>
              <a:t>sp</a:t>
            </a:r>
            <a:r>
              <a:rPr lang="en-US" sz="1400" b="0" dirty="0">
                <a:solidFill>
                  <a:schemeClr val="tx1">
                    <a:lumMod val="50000"/>
                  </a:schemeClr>
                </a:solidFill>
                <a:effectLst/>
                <a:latin typeface="Consolas" panose="020B0609020204030204" pitchFamily="49" charset="0"/>
              </a:rPr>
              <a:t> {propose*</a:t>
            </a:r>
            <a:r>
              <a:rPr lang="en-US" sz="1400" b="0" dirty="0" err="1">
                <a:solidFill>
                  <a:schemeClr val="tx1">
                    <a:lumMod val="50000"/>
                  </a:schemeClr>
                </a:solidFill>
                <a:effectLst/>
                <a:latin typeface="Consolas" panose="020B0609020204030204" pitchFamily="49" charset="0"/>
              </a:rPr>
              <a:t>suppliersort</a:t>
            </a:r>
            <a:r>
              <a:rPr lang="en-US" sz="1400" b="0" dirty="0">
                <a:solidFill>
                  <a:schemeClr val="tx1">
                    <a:lumMod val="50000"/>
                  </a:schemeClr>
                </a:solidFill>
                <a:effectLst/>
                <a:latin typeface="Consolas" panose="020B0609020204030204" pitchFamily="49" charset="0"/>
              </a:rPr>
              <a:t>-main*select-supplier</a:t>
            </a:r>
          </a:p>
          <a:p>
            <a:r>
              <a:rPr lang="en-US" sz="1400" b="0" dirty="0">
                <a:solidFill>
                  <a:schemeClr val="tx1">
                    <a:lumMod val="50000"/>
                  </a:schemeClr>
                </a:solidFill>
                <a:effectLst/>
                <a:latin typeface="Consolas" panose="020B0609020204030204" pitchFamily="49" charset="0"/>
              </a:rPr>
              <a:t>    </a:t>
            </a:r>
            <a:r>
              <a:rPr lang="en-US" sz="1400" b="1" dirty="0">
                <a:solidFill>
                  <a:srgbClr val="CE9178"/>
                </a:solidFill>
                <a:effectLst/>
                <a:latin typeface="Consolas" panose="020B0609020204030204" pitchFamily="49" charset="0"/>
              </a:rPr>
              <a:t>"Propose any supplier given on the input-link."</a:t>
            </a:r>
            <a:endParaRPr lang="en-US" sz="1400" b="1" dirty="0">
              <a:solidFill>
                <a:srgbClr val="CCCCCC"/>
              </a:solidFill>
              <a:effectLst/>
              <a:latin typeface="Consolas" panose="020B0609020204030204" pitchFamily="49" charset="0"/>
            </a:endParaRPr>
          </a:p>
          <a:p>
            <a:r>
              <a:rPr lang="en-US" sz="1400" b="0" dirty="0">
                <a:solidFill>
                  <a:schemeClr val="tx1">
                    <a:lumMod val="50000"/>
                  </a:schemeClr>
                </a:solidFill>
                <a:effectLst/>
                <a:latin typeface="Consolas" panose="020B0609020204030204" pitchFamily="49" charset="0"/>
              </a:rPr>
              <a:t>    (state &lt;s&gt; ^</a:t>
            </a:r>
            <a:r>
              <a:rPr lang="en-US" sz="1400" b="0" dirty="0" err="1">
                <a:solidFill>
                  <a:schemeClr val="tx1">
                    <a:lumMod val="50000"/>
                  </a:schemeClr>
                </a:solidFill>
                <a:effectLst/>
                <a:latin typeface="Consolas" panose="020B0609020204030204" pitchFamily="49" charset="0"/>
              </a:rPr>
              <a:t>io.input</a:t>
            </a:r>
            <a:r>
              <a:rPr lang="en-US" sz="1400" b="0" dirty="0">
                <a:solidFill>
                  <a:schemeClr val="tx1">
                    <a:lumMod val="50000"/>
                  </a:schemeClr>
                </a:solidFill>
                <a:effectLst/>
                <a:latin typeface="Consolas" panose="020B0609020204030204" pitchFamily="49" charset="0"/>
              </a:rPr>
              <a:t>-</a:t>
            </a:r>
            <a:r>
              <a:rPr lang="en-US" sz="1400" b="0" dirty="0" err="1">
                <a:solidFill>
                  <a:schemeClr val="tx1">
                    <a:lumMod val="50000"/>
                  </a:schemeClr>
                </a:solidFill>
                <a:effectLst/>
                <a:latin typeface="Consolas" panose="020B0609020204030204" pitchFamily="49" charset="0"/>
              </a:rPr>
              <a:t>link.candidate</a:t>
            </a:r>
            <a:r>
              <a:rPr lang="en-US" sz="1400" b="0" dirty="0">
                <a:solidFill>
                  <a:schemeClr val="tx1">
                    <a:lumMod val="50000"/>
                  </a:schemeClr>
                </a:solidFill>
                <a:effectLst/>
                <a:latin typeface="Consolas" panose="020B0609020204030204" pitchFamily="49" charset="0"/>
              </a:rPr>
              <a:t>-supplier &lt;sup&gt;</a:t>
            </a:r>
          </a:p>
          <a:p>
            <a:r>
              <a:rPr lang="en-US" sz="1400" b="0" dirty="0">
                <a:solidFill>
                  <a:schemeClr val="tx1">
                    <a:lumMod val="50000"/>
                  </a:schemeClr>
                </a:solidFill>
                <a:effectLst/>
                <a:latin typeface="Consolas" panose="020B0609020204030204" pitchFamily="49" charset="0"/>
              </a:rPr>
              <a:t>               ^supplier-list &lt;sup-list&gt;)</a:t>
            </a:r>
          </a:p>
          <a:p>
            <a:r>
              <a:rPr lang="en-US" sz="1400" b="0" dirty="0">
                <a:solidFill>
                  <a:schemeClr val="tx1">
                    <a:lumMod val="50000"/>
                  </a:schemeClr>
                </a:solidFill>
                <a:effectLst/>
                <a:latin typeface="Consolas" panose="020B0609020204030204" pitchFamily="49" charset="0"/>
              </a:rPr>
              <a:t>    </a:t>
            </a:r>
            <a:r>
              <a:rPr lang="en-US" sz="1400" b="1" dirty="0">
                <a:solidFill>
                  <a:srgbClr val="6A9955"/>
                </a:solidFill>
                <a:effectLst/>
                <a:latin typeface="Consolas" panose="020B0609020204030204" pitchFamily="49" charset="0"/>
              </a:rPr>
              <a:t># Check that there is an input supplier that is not yet in the list</a:t>
            </a:r>
            <a:endParaRPr lang="en-US" sz="1400" b="1" dirty="0">
              <a:solidFill>
                <a:srgbClr val="CCCCCC"/>
              </a:solidFill>
              <a:effectLst/>
              <a:latin typeface="Consolas" panose="020B0609020204030204" pitchFamily="49" charset="0"/>
            </a:endParaRPr>
          </a:p>
          <a:p>
            <a:r>
              <a:rPr lang="en-US" sz="1400" b="0" dirty="0">
                <a:solidFill>
                  <a:schemeClr val="tx1">
                    <a:lumMod val="50000"/>
                  </a:schemeClr>
                </a:solidFill>
                <a:effectLst/>
                <a:latin typeface="Consolas" panose="020B0609020204030204" pitchFamily="49" charset="0"/>
              </a:rPr>
              <a:t>    (&lt;sup&gt; ^name &lt;name&gt;)</a:t>
            </a:r>
          </a:p>
          <a:p>
            <a:r>
              <a:rPr lang="en-US" sz="1400" b="0" dirty="0">
                <a:solidFill>
                  <a:schemeClr val="tx1">
                    <a:lumMod val="50000"/>
                  </a:schemeClr>
                </a:solidFill>
                <a:effectLst/>
                <a:latin typeface="Consolas" panose="020B0609020204030204" pitchFamily="49" charset="0"/>
              </a:rPr>
              <a:t>    (&lt;sup-list&gt; -^supplier.name &lt;name&gt;)  </a:t>
            </a:r>
            <a:r>
              <a:rPr lang="en-US" sz="1400" b="1" dirty="0">
                <a:solidFill>
                  <a:srgbClr val="6A9955"/>
                </a:solidFill>
                <a:effectLst/>
                <a:latin typeface="Consolas" panose="020B0609020204030204" pitchFamily="49" charset="0"/>
              </a:rPr>
              <a:t># Retract the proposal once this supplier is added</a:t>
            </a:r>
            <a:endParaRPr lang="en-US" sz="1400" b="1" dirty="0">
              <a:solidFill>
                <a:srgbClr val="CCCCCC"/>
              </a:solidFill>
              <a:effectLst/>
              <a:latin typeface="Consolas" panose="020B0609020204030204" pitchFamily="49" charset="0"/>
            </a:endParaRPr>
          </a:p>
          <a:p>
            <a:r>
              <a:rPr lang="en-US" sz="1400" b="0" dirty="0">
                <a:solidFill>
                  <a:schemeClr val="tx1">
                    <a:lumMod val="50000"/>
                  </a:schemeClr>
                </a:solidFill>
                <a:effectLst/>
                <a:latin typeface="Consolas" panose="020B0609020204030204" pitchFamily="49" charset="0"/>
              </a:rPr>
              <a:t>    --&gt;</a:t>
            </a:r>
          </a:p>
          <a:p>
            <a:r>
              <a:rPr lang="en-US" sz="1400" b="0" dirty="0">
                <a:solidFill>
                  <a:schemeClr val="tx1">
                    <a:lumMod val="50000"/>
                  </a:schemeClr>
                </a:solidFill>
                <a:effectLst/>
                <a:latin typeface="Consolas" panose="020B0609020204030204" pitchFamily="49" charset="0"/>
              </a:rPr>
              <a:t>    (&lt;s&gt; ^operator &lt;o&gt; +)</a:t>
            </a:r>
          </a:p>
          <a:p>
            <a:r>
              <a:rPr lang="en-US" sz="1400" b="0" dirty="0">
                <a:solidFill>
                  <a:schemeClr val="tx1">
                    <a:lumMod val="50000"/>
                  </a:schemeClr>
                </a:solidFill>
                <a:effectLst/>
                <a:latin typeface="Consolas" panose="020B0609020204030204" pitchFamily="49" charset="0"/>
              </a:rPr>
              <a:t>    (&lt;o&gt; ^name select-supplier</a:t>
            </a:r>
          </a:p>
          <a:p>
            <a:r>
              <a:rPr lang="en-US" sz="1400" b="0" dirty="0">
                <a:solidFill>
                  <a:schemeClr val="tx1">
                    <a:lumMod val="50000"/>
                  </a:schemeClr>
                </a:solidFill>
                <a:effectLst/>
                <a:latin typeface="Consolas" panose="020B0609020204030204" pitchFamily="49" charset="0"/>
              </a:rPr>
              <a:t>         ^supplier &lt;sup&gt;)}</a:t>
            </a:r>
          </a:p>
        </p:txBody>
      </p:sp>
      <p:sp>
        <p:nvSpPr>
          <p:cNvPr id="10" name="Rectangle 9">
            <a:extLst>
              <a:ext uri="{FF2B5EF4-FFF2-40B4-BE49-F238E27FC236}">
                <a16:creationId xmlns:a16="http://schemas.microsoft.com/office/drawing/2014/main" id="{B3EDD893-6093-EB2D-F9E2-4C05CC0CD423}"/>
              </a:ext>
            </a:extLst>
          </p:cNvPr>
          <p:cNvSpPr/>
          <p:nvPr/>
        </p:nvSpPr>
        <p:spPr bwMode="gray">
          <a:xfrm>
            <a:off x="7962900" y="3330617"/>
            <a:ext cx="3409950" cy="89677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algn="ctr" defTabSz="914400" rtl="0" eaLnBrk="1" fontAlgn="auto" latinLnBrk="0" hangingPunct="1">
              <a:lnSpc>
                <a:spcPct val="100000"/>
              </a:lnSpc>
              <a:spcBef>
                <a:spcPts val="600"/>
              </a:spcBef>
              <a:spcAft>
                <a:spcPts val="0"/>
              </a:spcAft>
              <a:buClrTx/>
              <a:buSzTx/>
              <a:tabLst/>
              <a:defRPr/>
            </a:pPr>
            <a:r>
              <a:rPr lang="en-US" sz="1600" b="1" dirty="0">
                <a:solidFill>
                  <a:schemeClr val="accent6"/>
                </a:solidFill>
                <a:latin typeface="+mj-lt"/>
                <a:ea typeface="Menlo" panose="020B0609030804020204" pitchFamily="49" charset="0"/>
                <a:cs typeface="Menlo" panose="020B0609030804020204" pitchFamily="49" charset="0"/>
              </a:rPr>
              <a:t>Look at the rules in </a:t>
            </a:r>
            <a:r>
              <a:rPr kumimoji="0" lang="en-US" sz="1600" b="1" i="0" u="none" strike="noStrike" kern="1200" cap="none" spc="0" normalizeH="0" baseline="0" noProof="0" dirty="0">
                <a:ln>
                  <a:noFill/>
                </a:ln>
                <a:solidFill>
                  <a:schemeClr val="accent6"/>
                </a:solidFill>
                <a:effectLst/>
                <a:uLnTx/>
                <a:uFillTx/>
                <a:latin typeface="Consolas" panose="020B0609020204030204" pitchFamily="49" charset="0"/>
                <a:ea typeface="Menlo" panose="020B0609030804020204" pitchFamily="49" charset="0"/>
                <a:cs typeface="Menlo" panose="020B0609030804020204" pitchFamily="49" charset="0"/>
              </a:rPr>
              <a:t>existing_code_06_main.soar</a:t>
            </a:r>
            <a:r>
              <a:rPr kumimoji="0" lang="en-US" sz="1600" b="1" i="0" u="none" strike="noStrike" kern="1200" cap="none" spc="0" normalizeH="0" baseline="0" noProof="0" dirty="0">
                <a:ln>
                  <a:noFill/>
                </a:ln>
                <a:solidFill>
                  <a:schemeClr val="accent6"/>
                </a:solidFill>
                <a:effectLst/>
                <a:uLnTx/>
                <a:uFillTx/>
                <a:latin typeface="+mj-lt"/>
                <a:ea typeface="+mn-ea"/>
                <a:cs typeface="+mn-cs"/>
              </a:rPr>
              <a:t> for more examples.</a:t>
            </a:r>
          </a:p>
        </p:txBody>
      </p:sp>
      <p:sp>
        <p:nvSpPr>
          <p:cNvPr id="11" name="Rectangle 10">
            <a:extLst>
              <a:ext uri="{FF2B5EF4-FFF2-40B4-BE49-F238E27FC236}">
                <a16:creationId xmlns:a16="http://schemas.microsoft.com/office/drawing/2014/main" id="{137238AC-DF69-2EFA-D10F-91A3F5D65289}"/>
              </a:ext>
            </a:extLst>
          </p:cNvPr>
          <p:cNvSpPr/>
          <p:nvPr/>
        </p:nvSpPr>
        <p:spPr bwMode="gray">
          <a:xfrm>
            <a:off x="384896" y="5275154"/>
            <a:ext cx="1192358" cy="65992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Describes a section</a:t>
            </a:r>
          </a:p>
        </p:txBody>
      </p:sp>
      <p:sp>
        <p:nvSpPr>
          <p:cNvPr id="12" name="Left Brace 11">
            <a:extLst>
              <a:ext uri="{FF2B5EF4-FFF2-40B4-BE49-F238E27FC236}">
                <a16:creationId xmlns:a16="http://schemas.microsoft.com/office/drawing/2014/main" id="{5E70C859-6543-1736-8091-F0821CDFEE76}"/>
              </a:ext>
            </a:extLst>
          </p:cNvPr>
          <p:cNvSpPr/>
          <p:nvPr/>
        </p:nvSpPr>
        <p:spPr bwMode="gray">
          <a:xfrm>
            <a:off x="1787813" y="4701423"/>
            <a:ext cx="221962" cy="659920"/>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3BBB80BC-441A-B2B1-20C3-41904161280B}"/>
              </a:ext>
            </a:extLst>
          </p:cNvPr>
          <p:cNvCxnSpPr>
            <a:cxnSpLocks/>
            <a:stCxn id="11" idx="3"/>
            <a:endCxn id="12" idx="1"/>
          </p:cNvCxnSpPr>
          <p:nvPr/>
        </p:nvCxnSpPr>
        <p:spPr bwMode="gray">
          <a:xfrm flipV="1">
            <a:off x="1577254" y="5031383"/>
            <a:ext cx="210559" cy="573731"/>
          </a:xfrm>
          <a:prstGeom prst="bentConnector3">
            <a:avLst>
              <a:gd name="adj1" fmla="val 50000"/>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C1E42EB-6D45-DFF4-99F9-9320D9EF1BF8}"/>
              </a:ext>
            </a:extLst>
          </p:cNvPr>
          <p:cNvSpPr/>
          <p:nvPr/>
        </p:nvSpPr>
        <p:spPr bwMode="gray">
          <a:xfrm>
            <a:off x="5842720" y="5848349"/>
            <a:ext cx="2653579" cy="320621"/>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Describes a single line</a:t>
            </a:r>
          </a:p>
        </p:txBody>
      </p:sp>
      <p:cxnSp>
        <p:nvCxnSpPr>
          <p:cNvPr id="24" name="Straight Arrow Connector 23">
            <a:extLst>
              <a:ext uri="{FF2B5EF4-FFF2-40B4-BE49-F238E27FC236}">
                <a16:creationId xmlns:a16="http://schemas.microsoft.com/office/drawing/2014/main" id="{F45020A6-9A27-2F19-7238-EDE1B4DBA4FC}"/>
              </a:ext>
            </a:extLst>
          </p:cNvPr>
          <p:cNvCxnSpPr>
            <a:cxnSpLocks/>
            <a:stCxn id="22" idx="0"/>
          </p:cNvCxnSpPr>
          <p:nvPr/>
        </p:nvCxnSpPr>
        <p:spPr bwMode="gray">
          <a:xfrm flipH="1" flipV="1">
            <a:off x="6686550" y="5361343"/>
            <a:ext cx="482960" cy="487006"/>
          </a:xfrm>
          <a:prstGeom prst="straightConnector1">
            <a:avLst/>
          </a:prstGeom>
          <a:ln w="57150" cap="rnd">
            <a:solidFill>
              <a:schemeClr val="tx2"/>
            </a:solidFill>
            <a:round/>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2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3E870-859F-8C24-0D23-296248235CD6}"/>
              </a:ext>
            </a:extLst>
          </p:cNvPr>
          <p:cNvSpPr>
            <a:spLocks noGrp="1"/>
          </p:cNvSpPr>
          <p:nvPr>
            <p:ph type="title"/>
          </p:nvPr>
        </p:nvSpPr>
        <p:spPr/>
        <p:txBody>
          <a:bodyPr/>
          <a:lstStyle/>
          <a:p>
            <a:r>
              <a:rPr lang="en-US" dirty="0"/>
              <a:t>That’s a lot of comments!</a:t>
            </a:r>
          </a:p>
        </p:txBody>
      </p:sp>
      <p:sp>
        <p:nvSpPr>
          <p:cNvPr id="2" name="Content Placeholder 1">
            <a:extLst>
              <a:ext uri="{FF2B5EF4-FFF2-40B4-BE49-F238E27FC236}">
                <a16:creationId xmlns:a16="http://schemas.microsoft.com/office/drawing/2014/main" id="{15826FF8-2729-84B2-8E81-C466E6DFA758}"/>
              </a:ext>
            </a:extLst>
          </p:cNvPr>
          <p:cNvSpPr>
            <a:spLocks noGrp="1"/>
          </p:cNvSpPr>
          <p:nvPr>
            <p:ph idx="1"/>
          </p:nvPr>
        </p:nvSpPr>
        <p:spPr>
          <a:xfrm>
            <a:off x="1524000" y="1557210"/>
            <a:ext cx="9144000" cy="4291140"/>
          </a:xfrm>
        </p:spPr>
        <p:txBody>
          <a:bodyPr>
            <a:normAutofit fontScale="92500" lnSpcReduction="10000"/>
          </a:bodyPr>
          <a:lstStyle/>
          <a:p>
            <a:pPr algn="ctr"/>
            <a:r>
              <a:rPr lang="en-US" sz="2000" i="1" dirty="0"/>
              <a:t>”But that seems like a lot of work to write all that documentation!”</a:t>
            </a:r>
          </a:p>
          <a:p>
            <a:endParaRPr lang="en-US" dirty="0"/>
          </a:p>
          <a:p>
            <a:r>
              <a:rPr lang="en-US" dirty="0"/>
              <a:t>As with any large project (especially ones that other people might need to look at):</a:t>
            </a:r>
          </a:p>
          <a:p>
            <a:pPr marL="285750" indent="-285750">
              <a:buFont typeface="Arial" panose="020B0604020202020204" pitchFamily="34" charset="0"/>
              <a:buChar char="•"/>
            </a:pPr>
            <a:r>
              <a:rPr lang="en-US" dirty="0"/>
              <a:t>It will save </a:t>
            </a:r>
            <a:r>
              <a:rPr lang="en-US" b="1" i="1" u="sng" dirty="0"/>
              <a:t>YOU</a:t>
            </a:r>
            <a:r>
              <a:rPr lang="en-US" dirty="0"/>
              <a:t> time later when you need to come back and edit your own code!</a:t>
            </a:r>
          </a:p>
          <a:p>
            <a:pPr marL="285750" indent="-285750">
              <a:buFont typeface="Arial" panose="020B0604020202020204" pitchFamily="34" charset="0"/>
              <a:buChar char="•"/>
            </a:pPr>
            <a:r>
              <a:rPr lang="en-US" dirty="0"/>
              <a:t>You will need to write documentation anyway for any formal industry project.</a:t>
            </a:r>
          </a:p>
          <a:p>
            <a:pPr marL="285750" indent="-285750">
              <a:buFont typeface="Arial" panose="020B0604020202020204" pitchFamily="34" charset="0"/>
              <a:buChar char="•"/>
            </a:pPr>
            <a:r>
              <a:rPr lang="en-US" dirty="0"/>
              <a:t>It makes code development and collaboration </a:t>
            </a:r>
            <a:r>
              <a:rPr lang="en-US" b="1" u="sng" dirty="0"/>
              <a:t>MUCH EASIER</a:t>
            </a:r>
            <a:r>
              <a:rPr lang="en-US" dirty="0"/>
              <a:t> even when it’s fresh in your head!</a:t>
            </a:r>
          </a:p>
          <a:p>
            <a:pPr marL="514350" lvl="1" indent="-285750"/>
            <a:r>
              <a:rPr lang="en-US" dirty="0"/>
              <a:t>For navigating your files to find the operators/rules you want to edit</a:t>
            </a:r>
          </a:p>
          <a:p>
            <a:pPr marL="514350" lvl="1" indent="-285750"/>
            <a:r>
              <a:rPr lang="en-US" dirty="0"/>
              <a:t>For quickly double-checking a WME’s name/usage without having to read through all the rules that might reference it.</a:t>
            </a:r>
          </a:p>
          <a:p>
            <a:pPr marL="514350" lvl="1" indent="-285750"/>
            <a:r>
              <a:rPr lang="en-US" dirty="0"/>
              <a:t>For assisting LLM tools with suggesting meaningful code</a:t>
            </a:r>
          </a:p>
          <a:p>
            <a:pPr marL="285750" indent="-285750">
              <a:buFont typeface="Arial" panose="020B0604020202020204" pitchFamily="34" charset="0"/>
              <a:buChar char="•"/>
            </a:pPr>
            <a:r>
              <a:rPr lang="en-US" dirty="0"/>
              <a:t>It doesn’t actually take that much time if you write it as you write your code!</a:t>
            </a:r>
          </a:p>
          <a:p>
            <a:endParaRPr lang="en-US" dirty="0"/>
          </a:p>
          <a:p>
            <a:r>
              <a:rPr lang="en-US" dirty="0"/>
              <a:t>These are the documentation conventions that I find most useful as a developer.</a:t>
            </a:r>
          </a:p>
        </p:txBody>
      </p:sp>
    </p:spTree>
    <p:extLst>
      <p:ext uri="{BB962C8B-B14F-4D97-AF65-F5344CB8AC3E}">
        <p14:creationId xmlns:p14="http://schemas.microsoft.com/office/powerpoint/2010/main" val="102181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314EF2-A08F-C962-2CBC-AE2A38311E8E}"/>
              </a:ext>
            </a:extLst>
          </p:cNvPr>
          <p:cNvSpPr>
            <a:spLocks noGrp="1"/>
          </p:cNvSpPr>
          <p:nvPr>
            <p:ph type="title"/>
          </p:nvPr>
        </p:nvSpPr>
        <p:spPr/>
        <p:txBody>
          <a:bodyPr/>
          <a:lstStyle/>
          <a:p>
            <a:r>
              <a:rPr lang="en-US" dirty="0"/>
              <a:t>Other Conventions</a:t>
            </a:r>
          </a:p>
        </p:txBody>
      </p:sp>
      <p:sp>
        <p:nvSpPr>
          <p:cNvPr id="2" name="Content Placeholder 1">
            <a:extLst>
              <a:ext uri="{FF2B5EF4-FFF2-40B4-BE49-F238E27FC236}">
                <a16:creationId xmlns:a16="http://schemas.microsoft.com/office/drawing/2014/main" id="{C3884717-C0F1-8B55-71A4-F393905AB627}"/>
              </a:ext>
            </a:extLst>
          </p:cNvPr>
          <p:cNvSpPr>
            <a:spLocks noGrp="1"/>
          </p:cNvSpPr>
          <p:nvPr>
            <p:ph idx="1"/>
          </p:nvPr>
        </p:nvSpPr>
        <p:spPr/>
        <p:txBody>
          <a:bodyPr/>
          <a:lstStyle/>
          <a:p>
            <a:r>
              <a:rPr lang="en-US" dirty="0"/>
              <a:t>There are other conventions you can use for organization and documentation</a:t>
            </a:r>
          </a:p>
          <a:p>
            <a:pPr marL="285750" indent="-285750">
              <a:buFont typeface="Arial" panose="020B0604020202020204" pitchFamily="34" charset="0"/>
              <a:buChar char="•"/>
            </a:pPr>
            <a:r>
              <a:rPr lang="en-US" dirty="0"/>
              <a:t>Such as putting elaborations and each operator into their own files,</a:t>
            </a:r>
          </a:p>
          <a:p>
            <a:pPr marL="514350" lvl="1" indent="-285750"/>
            <a:r>
              <a:rPr lang="en-US" dirty="0"/>
              <a:t>(The </a:t>
            </a:r>
            <a:r>
              <a:rPr lang="en-US" i="1" dirty="0"/>
              <a:t>Visual Soar</a:t>
            </a:r>
            <a:r>
              <a:rPr lang="en-US" dirty="0"/>
              <a:t> editor uses this approach.)</a:t>
            </a:r>
          </a:p>
          <a:p>
            <a:pPr marL="285750" indent="-285750">
              <a:buFont typeface="Arial" panose="020B0604020202020204" pitchFamily="34" charset="0"/>
              <a:buChar char="•"/>
            </a:pPr>
            <a:r>
              <a:rPr lang="en-US" dirty="0"/>
              <a:t>Or making a separate markdown file for each README.</a:t>
            </a:r>
          </a:p>
          <a:p>
            <a:endParaRPr lang="en-US" i="1" dirty="0"/>
          </a:p>
          <a:p>
            <a:r>
              <a:rPr lang="en-US" i="1" dirty="0"/>
              <a:t>But be consistent!</a:t>
            </a:r>
          </a:p>
          <a:p>
            <a:pPr marL="285750" indent="-285750">
              <a:buFont typeface="Arial" panose="020B0604020202020204" pitchFamily="34" charset="0"/>
              <a:buChar char="•"/>
            </a:pPr>
            <a:r>
              <a:rPr lang="en-US" dirty="0"/>
              <a:t>The goal is to make it easy for a programmer to understand what the code is doing.</a:t>
            </a:r>
          </a:p>
          <a:p>
            <a:pPr marL="285750" indent="-285750">
              <a:buFont typeface="Arial" panose="020B0604020202020204" pitchFamily="34" charset="0"/>
              <a:buChar char="•"/>
            </a:pPr>
            <a:r>
              <a:rPr lang="en-US" dirty="0"/>
              <a:t>It’s okay to keep rules for substates or operators in a single file when the code is small.</a:t>
            </a:r>
          </a:p>
          <a:p>
            <a:pPr marL="514350" lvl="1" indent="-285750"/>
            <a:r>
              <a:rPr lang="en-US" dirty="0"/>
              <a:t>Like we did for our first projects</a:t>
            </a:r>
          </a:p>
          <a:p>
            <a:pPr marL="285750" indent="-285750">
              <a:buFont typeface="Arial" panose="020B0604020202020204" pitchFamily="34" charset="0"/>
              <a:buChar char="•"/>
            </a:pPr>
            <a:r>
              <a:rPr lang="en-US" dirty="0"/>
              <a:t>Err on the side of more comments, not fewer!</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502903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C2F221-637C-9B82-0C21-92540FAC48B4}"/>
              </a:ext>
            </a:extLst>
          </p:cNvPr>
          <p:cNvSpPr>
            <a:spLocks noGrp="1"/>
          </p:cNvSpPr>
          <p:nvPr>
            <p:ph type="title"/>
          </p:nvPr>
        </p:nvSpPr>
        <p:spPr>
          <a:xfrm>
            <a:off x="1752600" y="3212854"/>
            <a:ext cx="8686800" cy="761747"/>
          </a:xfrm>
        </p:spPr>
        <p:txBody>
          <a:bodyPr/>
          <a:lstStyle/>
          <a:p>
            <a:r>
              <a:rPr lang="en-US" dirty="0"/>
              <a:t>Augmenting Operators</a:t>
            </a:r>
          </a:p>
        </p:txBody>
      </p:sp>
      <p:sp>
        <p:nvSpPr>
          <p:cNvPr id="2" name="Text Placeholder 1">
            <a:extLst>
              <a:ext uri="{FF2B5EF4-FFF2-40B4-BE49-F238E27FC236}">
                <a16:creationId xmlns:a16="http://schemas.microsoft.com/office/drawing/2014/main" id="{5A0A62B4-0D61-E7B1-3F2B-173EF5B2E76B}"/>
              </a:ext>
            </a:extLst>
          </p:cNvPr>
          <p:cNvSpPr>
            <a:spLocks noGrp="1"/>
          </p:cNvSpPr>
          <p:nvPr>
            <p:ph type="body" idx="1"/>
          </p:nvPr>
        </p:nvSpPr>
        <p:spPr/>
        <p:txBody>
          <a:bodyPr/>
          <a:lstStyle/>
          <a:p>
            <a:r>
              <a:rPr lang="en-US" dirty="0"/>
              <a:t>For Detecting Multiple Attributes with a Shared Weight</a:t>
            </a:r>
          </a:p>
        </p:txBody>
      </p:sp>
    </p:spTree>
    <p:extLst>
      <p:ext uri="{BB962C8B-B14F-4D97-AF65-F5344CB8AC3E}">
        <p14:creationId xmlns:p14="http://schemas.microsoft.com/office/powerpoint/2010/main" val="3992601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9F1F-EA65-BD2B-7A29-02F639689C6E}"/>
              </a:ext>
            </a:extLst>
          </p:cNvPr>
          <p:cNvSpPr>
            <a:spLocks noGrp="1"/>
          </p:cNvSpPr>
          <p:nvPr>
            <p:ph type="title"/>
          </p:nvPr>
        </p:nvSpPr>
        <p:spPr/>
        <p:txBody>
          <a:bodyPr/>
          <a:lstStyle/>
          <a:p>
            <a:r>
              <a:rPr lang="en-US" dirty="0"/>
              <a:t>Lesson 07 Review: Handling Tied Weights</a:t>
            </a:r>
          </a:p>
        </p:txBody>
      </p:sp>
      <p:sp>
        <p:nvSpPr>
          <p:cNvPr id="3" name="Content Placeholder 2">
            <a:extLst>
              <a:ext uri="{FF2B5EF4-FFF2-40B4-BE49-F238E27FC236}">
                <a16:creationId xmlns:a16="http://schemas.microsoft.com/office/drawing/2014/main" id="{85CB23B0-03F1-ACDE-80FD-64B92AE2AAE6}"/>
              </a:ext>
            </a:extLst>
          </p:cNvPr>
          <p:cNvSpPr>
            <a:spLocks noGrp="1"/>
          </p:cNvSpPr>
          <p:nvPr>
            <p:ph idx="1"/>
          </p:nvPr>
        </p:nvSpPr>
        <p:spPr>
          <a:xfrm>
            <a:off x="457199" y="1557210"/>
            <a:ext cx="8585201" cy="3930085"/>
          </a:xfrm>
        </p:spPr>
        <p:txBody>
          <a:bodyPr/>
          <a:lstStyle/>
          <a:p>
            <a:r>
              <a:rPr lang="en-US" dirty="0"/>
              <a:t>What if two attributes share the same weight?</a:t>
            </a:r>
          </a:p>
          <a:p>
            <a:pPr marL="285750" indent="-285750">
              <a:buFont typeface="Arial" panose="020B0604020202020204" pitchFamily="34" charset="0"/>
              <a:buChar char="•"/>
            </a:pPr>
            <a:r>
              <a:rPr lang="en-US" dirty="0"/>
              <a:t>Then we want to sort by the </a:t>
            </a:r>
            <a:r>
              <a:rPr lang="en-US" i="1" dirty="0"/>
              <a:t>sum</a:t>
            </a:r>
            <a:r>
              <a:rPr lang="en-US" dirty="0"/>
              <a:t> of those attribute scores</a:t>
            </a:r>
          </a:p>
          <a:p>
            <a:endParaRPr lang="en-US" dirty="0"/>
          </a:p>
          <a:p>
            <a:r>
              <a:rPr lang="en-US" i="1" dirty="0"/>
              <a:t>Example</a:t>
            </a:r>
            <a:r>
              <a:rPr lang="en-US" dirty="0"/>
              <a:t>: Say </a:t>
            </a:r>
            <a:r>
              <a:rPr lang="en-US" dirty="0">
                <a:latin typeface="Consolas" panose="020B0609020204030204" pitchFamily="49" charset="0"/>
                <a:ea typeface="Menlo" panose="020B0609030804020204" pitchFamily="49" charset="0"/>
                <a:cs typeface="Menlo" panose="020B0609030804020204" pitchFamily="49" charset="0"/>
              </a:rPr>
              <a:t>sustainability</a:t>
            </a:r>
            <a:r>
              <a:rPr lang="en-US" dirty="0"/>
              <a:t> and </a:t>
            </a:r>
            <a:r>
              <a:rPr lang="en-US" dirty="0">
                <a:latin typeface="Consolas" panose="020B0609020204030204" pitchFamily="49" charset="0"/>
                <a:ea typeface="Menlo" panose="020B0609030804020204" pitchFamily="49" charset="0"/>
                <a:cs typeface="Menlo" panose="020B0609030804020204" pitchFamily="49" charset="0"/>
              </a:rPr>
              <a:t>quality</a:t>
            </a:r>
            <a:r>
              <a:rPr lang="en-US" dirty="0"/>
              <a:t> </a:t>
            </a:r>
            <a:r>
              <a:rPr lang="en-US" b="1" dirty="0"/>
              <a:t>both have weight 11</a:t>
            </a:r>
            <a:endParaRPr lang="en-US" dirty="0"/>
          </a:p>
          <a:p>
            <a:endParaRPr lang="en-US" b="1" dirty="0"/>
          </a:p>
          <a:p>
            <a:endParaRPr lang="en-US" dirty="0"/>
          </a:p>
          <a:p>
            <a:endParaRPr lang="en-US" dirty="0"/>
          </a:p>
          <a:p>
            <a:endParaRPr lang="en-US" dirty="0"/>
          </a:p>
          <a:p>
            <a:endParaRPr lang="en-US" dirty="0"/>
          </a:p>
          <a:p>
            <a:endParaRPr lang="en-US" b="1" dirty="0"/>
          </a:p>
        </p:txBody>
      </p:sp>
      <p:sp>
        <p:nvSpPr>
          <p:cNvPr id="4" name="TextBox 3">
            <a:extLst>
              <a:ext uri="{FF2B5EF4-FFF2-40B4-BE49-F238E27FC236}">
                <a16:creationId xmlns:a16="http://schemas.microsoft.com/office/drawing/2014/main" id="{305B450C-8A25-7CBC-6EE6-15FFC875B325}"/>
              </a:ext>
            </a:extLst>
          </p:cNvPr>
          <p:cNvSpPr txBox="1"/>
          <p:nvPr/>
        </p:nvSpPr>
        <p:spPr bwMode="gray">
          <a:xfrm>
            <a:off x="9137407" y="299728"/>
            <a:ext cx="2926768" cy="595547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r>
              <a:rPr lang="en-US" sz="1400" b="1" dirty="0">
                <a:latin typeface="Consolas" panose="020B0609020204030204" pitchFamily="49" charset="0"/>
                <a:ea typeface="Menlo" panose="020B0609030804020204" pitchFamily="49" charset="0"/>
                <a:cs typeface="Menlo" panose="020B0609030804020204" pitchFamily="49" charset="0"/>
              </a:rPr>
              <a:t>^sustainability 11</a:t>
            </a:r>
          </a:p>
          <a:p>
            <a:pPr>
              <a:spcBef>
                <a:spcPts val="600"/>
              </a:spcBef>
            </a:pPr>
            <a:r>
              <a:rPr lang="en-US" sz="1400" b="1" dirty="0">
                <a:latin typeface="Consolas" panose="020B0609020204030204" pitchFamily="49" charset="0"/>
                <a:ea typeface="Menlo" panose="020B0609030804020204" pitchFamily="49" charset="0"/>
                <a:cs typeface="Menlo" panose="020B0609030804020204" pitchFamily="49" charset="0"/>
              </a:rPr>
              <a:t>       ^quality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^total-score 12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^total-sats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35.0          </a:t>
            </a:r>
          </a:p>
          <a:p>
            <a:pPr>
              <a:spcBef>
                <a:spcPts val="600"/>
              </a:spcBef>
            </a:pPr>
            <a:r>
              <a:rPr lang="en-US" sz="1400" b="1" dirty="0">
                <a:latin typeface="Consolas" panose="020B0609020204030204" pitchFamily="49" charset="0"/>
                <a:ea typeface="Menlo" panose="020B0609030804020204" pitchFamily="49" charset="0"/>
                <a:cs typeface="Menlo" panose="020B0609030804020204" pitchFamily="49" charset="0"/>
              </a:rPr>
              <a:t>       ^sustainability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3</a:t>
            </a:r>
          </a:p>
          <a:p>
            <a:pPr>
              <a:spcBef>
                <a:spcPts val="600"/>
              </a:spcBef>
            </a:pPr>
            <a:r>
              <a:rPr lang="en-US" sz="1400" b="1" dirty="0">
                <a:latin typeface="Consolas" panose="020B0609020204030204" pitchFamily="49" charset="0"/>
                <a:ea typeface="Menlo" panose="020B0609030804020204" pitchFamily="49" charset="0"/>
                <a:cs typeface="Menlo" panose="020B0609030804020204" pitchFamily="49" charset="0"/>
              </a:rPr>
              <a:t>       ^quality 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p:txBody>
      </p:sp>
      <p:grpSp>
        <p:nvGrpSpPr>
          <p:cNvPr id="65" name="Group 64">
            <a:extLst>
              <a:ext uri="{FF2B5EF4-FFF2-40B4-BE49-F238E27FC236}">
                <a16:creationId xmlns:a16="http://schemas.microsoft.com/office/drawing/2014/main" id="{DE4ECA96-5E78-178B-0A35-4936A593CCF3}"/>
              </a:ext>
            </a:extLst>
          </p:cNvPr>
          <p:cNvGrpSpPr/>
          <p:nvPr/>
        </p:nvGrpSpPr>
        <p:grpSpPr>
          <a:xfrm>
            <a:off x="386079" y="3115925"/>
            <a:ext cx="8514080" cy="1131912"/>
            <a:chOff x="386079" y="3115925"/>
            <a:chExt cx="8514080" cy="1131912"/>
          </a:xfrm>
        </p:grpSpPr>
        <p:sp>
          <p:nvSpPr>
            <p:cNvPr id="6" name="Rounded Rectangle 5">
              <a:extLst>
                <a:ext uri="{FF2B5EF4-FFF2-40B4-BE49-F238E27FC236}">
                  <a16:creationId xmlns:a16="http://schemas.microsoft.com/office/drawing/2014/main" id="{1AC968AB-E47A-283C-FE3F-C6104B67A9F4}"/>
                </a:ext>
              </a:extLst>
            </p:cNvPr>
            <p:cNvSpPr/>
            <p:nvPr/>
          </p:nvSpPr>
          <p:spPr bwMode="gray">
            <a:xfrm>
              <a:off x="4084608" y="3688558"/>
              <a:ext cx="903292" cy="388884"/>
            </a:xfrm>
            <a:prstGeom prst="roundRect">
              <a:avLst/>
            </a:prstGeom>
            <a:solidFill>
              <a:schemeClr val="bg2"/>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supplier04</a:t>
              </a:r>
            </a:p>
          </p:txBody>
        </p:sp>
        <p:sp>
          <p:nvSpPr>
            <p:cNvPr id="10" name="Rounded Rectangle 9">
              <a:extLst>
                <a:ext uri="{FF2B5EF4-FFF2-40B4-BE49-F238E27FC236}">
                  <a16:creationId xmlns:a16="http://schemas.microsoft.com/office/drawing/2014/main" id="{BCF944E1-0AA6-5414-CAFE-7B4750967EBA}"/>
                </a:ext>
              </a:extLst>
            </p:cNvPr>
            <p:cNvSpPr/>
            <p:nvPr/>
          </p:nvSpPr>
          <p:spPr bwMode="gray">
            <a:xfrm>
              <a:off x="2658895" y="3688558"/>
              <a:ext cx="903292" cy="388884"/>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supplier05</a:t>
              </a:r>
            </a:p>
          </p:txBody>
        </p:sp>
        <p:sp>
          <p:nvSpPr>
            <p:cNvPr id="11" name="Rounded Rectangle 10">
              <a:extLst>
                <a:ext uri="{FF2B5EF4-FFF2-40B4-BE49-F238E27FC236}">
                  <a16:creationId xmlns:a16="http://schemas.microsoft.com/office/drawing/2014/main" id="{E2E4145B-A3E7-1A05-F439-FE0A1E949F9A}"/>
                </a:ext>
              </a:extLst>
            </p:cNvPr>
            <p:cNvSpPr/>
            <p:nvPr/>
          </p:nvSpPr>
          <p:spPr bwMode="gray">
            <a:xfrm>
              <a:off x="1602442" y="3688558"/>
              <a:ext cx="903292" cy="388884"/>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supplier03</a:t>
              </a:r>
            </a:p>
          </p:txBody>
        </p:sp>
        <p:sp>
          <p:nvSpPr>
            <p:cNvPr id="12" name="TextBox 11">
              <a:extLst>
                <a:ext uri="{FF2B5EF4-FFF2-40B4-BE49-F238E27FC236}">
                  <a16:creationId xmlns:a16="http://schemas.microsoft.com/office/drawing/2014/main" id="{149E8AAA-50D7-94F9-DEF0-164B0AF51D67}"/>
                </a:ext>
              </a:extLst>
            </p:cNvPr>
            <p:cNvSpPr txBox="1"/>
            <p:nvPr/>
          </p:nvSpPr>
          <p:spPr bwMode="gray">
            <a:xfrm>
              <a:off x="3719315" y="3642807"/>
              <a:ext cx="226024" cy="492443"/>
            </a:xfrm>
            <a:prstGeom prst="rect">
              <a:avLst/>
            </a:prstGeom>
            <a:noFill/>
          </p:spPr>
          <p:txBody>
            <a:bodyPr vert="horz" wrap="none" lIns="0" tIns="0" rIns="0" bIns="0" rtlCol="0">
              <a:spAutoFit/>
            </a:bodyPr>
            <a:lstStyle/>
            <a:p>
              <a:pPr algn="l">
                <a:spcBef>
                  <a:spcPts val="600"/>
                </a:spcBef>
              </a:pPr>
              <a:r>
                <a:rPr lang="en-US" sz="3200" b="1" dirty="0">
                  <a:latin typeface="Consolas" panose="020B0609020204030204" pitchFamily="49" charset="0"/>
                  <a:ea typeface="Menlo" panose="020B0609030804020204" pitchFamily="49" charset="0"/>
                  <a:cs typeface="Menlo" panose="020B0609030804020204" pitchFamily="49" charset="0"/>
                </a:rPr>
                <a:t>&gt;</a:t>
              </a:r>
              <a:endParaRPr lang="en-US" sz="1400" b="1" dirty="0">
                <a:latin typeface="Consolas" panose="020B0609020204030204" pitchFamily="49" charset="0"/>
                <a:ea typeface="Menlo" panose="020B0609030804020204" pitchFamily="49" charset="0"/>
                <a:cs typeface="Menlo" panose="020B0609030804020204" pitchFamily="49" charset="0"/>
              </a:endParaRPr>
            </a:p>
          </p:txBody>
        </p:sp>
        <p:sp>
          <p:nvSpPr>
            <p:cNvPr id="13" name="TextBox 12">
              <a:extLst>
                <a:ext uri="{FF2B5EF4-FFF2-40B4-BE49-F238E27FC236}">
                  <a16:creationId xmlns:a16="http://schemas.microsoft.com/office/drawing/2014/main" id="{5D668C71-9019-F1D4-E763-BF2D4C68F350}"/>
                </a:ext>
              </a:extLst>
            </p:cNvPr>
            <p:cNvSpPr txBox="1"/>
            <p:nvPr/>
          </p:nvSpPr>
          <p:spPr bwMode="gray">
            <a:xfrm>
              <a:off x="1855916" y="3258555"/>
              <a:ext cx="391134" cy="276999"/>
            </a:xfrm>
            <a:prstGeom prst="rect">
              <a:avLst/>
            </a:prstGeom>
            <a:noFill/>
          </p:spPr>
          <p:txBody>
            <a:bodyPr vert="horz" wrap="none" lIns="0" tIns="0" rIns="0" bIns="0" rtlCol="0">
              <a:spAutoFit/>
            </a:bodyPr>
            <a:lstStyle/>
            <a:p>
              <a:pPr algn="ctr">
                <a:spcBef>
                  <a:spcPts val="600"/>
                </a:spcBef>
              </a:pPr>
              <a:r>
                <a:rPr lang="en-US" b="1" dirty="0"/>
                <a:t>3+3</a:t>
              </a:r>
            </a:p>
          </p:txBody>
        </p:sp>
        <p:sp>
          <p:nvSpPr>
            <p:cNvPr id="14" name="TextBox 13">
              <a:extLst>
                <a:ext uri="{FF2B5EF4-FFF2-40B4-BE49-F238E27FC236}">
                  <a16:creationId xmlns:a16="http://schemas.microsoft.com/office/drawing/2014/main" id="{2DD1D42B-7B70-DD87-B18B-E97C898C4315}"/>
                </a:ext>
              </a:extLst>
            </p:cNvPr>
            <p:cNvSpPr txBox="1"/>
            <p:nvPr/>
          </p:nvSpPr>
          <p:spPr bwMode="gray">
            <a:xfrm>
              <a:off x="2914973" y="3258555"/>
              <a:ext cx="391134" cy="276999"/>
            </a:xfrm>
            <a:prstGeom prst="rect">
              <a:avLst/>
            </a:prstGeom>
            <a:noFill/>
          </p:spPr>
          <p:txBody>
            <a:bodyPr vert="horz" wrap="none" lIns="0" tIns="0" rIns="0" bIns="0" rtlCol="0">
              <a:spAutoFit/>
            </a:bodyPr>
            <a:lstStyle/>
            <a:p>
              <a:pPr algn="ctr">
                <a:spcBef>
                  <a:spcPts val="600"/>
                </a:spcBef>
              </a:pPr>
              <a:r>
                <a:rPr lang="en-US" b="1" dirty="0"/>
                <a:t>3+3</a:t>
              </a:r>
            </a:p>
          </p:txBody>
        </p:sp>
        <p:sp>
          <p:nvSpPr>
            <p:cNvPr id="15" name="TextBox 14">
              <a:extLst>
                <a:ext uri="{FF2B5EF4-FFF2-40B4-BE49-F238E27FC236}">
                  <a16:creationId xmlns:a16="http://schemas.microsoft.com/office/drawing/2014/main" id="{2DD11B0F-2724-03E8-CEB3-2C774A5EFB56}"/>
                </a:ext>
              </a:extLst>
            </p:cNvPr>
            <p:cNvSpPr txBox="1"/>
            <p:nvPr/>
          </p:nvSpPr>
          <p:spPr bwMode="gray">
            <a:xfrm>
              <a:off x="4340687" y="3258555"/>
              <a:ext cx="391134" cy="276999"/>
            </a:xfrm>
            <a:prstGeom prst="rect">
              <a:avLst/>
            </a:prstGeom>
            <a:noFill/>
          </p:spPr>
          <p:txBody>
            <a:bodyPr vert="horz" wrap="none" lIns="0" tIns="0" rIns="0" bIns="0" rtlCol="0">
              <a:spAutoFit/>
            </a:bodyPr>
            <a:lstStyle/>
            <a:p>
              <a:pPr algn="ctr">
                <a:spcBef>
                  <a:spcPts val="600"/>
                </a:spcBef>
              </a:pPr>
              <a:r>
                <a:rPr lang="en-US" b="1" dirty="0"/>
                <a:t>3+2</a:t>
              </a:r>
            </a:p>
          </p:txBody>
        </p:sp>
        <p:sp>
          <p:nvSpPr>
            <p:cNvPr id="20" name="TextBox 19">
              <a:extLst>
                <a:ext uri="{FF2B5EF4-FFF2-40B4-BE49-F238E27FC236}">
                  <a16:creationId xmlns:a16="http://schemas.microsoft.com/office/drawing/2014/main" id="{3A9B4726-526F-79A3-BDB3-9437448C28A8}"/>
                </a:ext>
              </a:extLst>
            </p:cNvPr>
            <p:cNvSpPr txBox="1"/>
            <p:nvPr/>
          </p:nvSpPr>
          <p:spPr bwMode="gray">
            <a:xfrm>
              <a:off x="411770" y="3115925"/>
              <a:ext cx="1025922" cy="430887"/>
            </a:xfrm>
            <a:prstGeom prst="rect">
              <a:avLst/>
            </a:prstGeom>
            <a:noFill/>
          </p:spPr>
          <p:txBody>
            <a:bodyPr vert="horz" wrap="none" lIns="0" tIns="0" rIns="0" bIns="0" rtlCol="0">
              <a:spAutoFit/>
            </a:bodyPr>
            <a:lstStyle/>
            <a:p>
              <a:pPr algn="ctr">
                <a:spcBef>
                  <a:spcPts val="600"/>
                </a:spcBef>
              </a:pPr>
              <a:r>
                <a:rPr lang="en-US" sz="1400" dirty="0"/>
                <a:t>sustainability</a:t>
              </a:r>
              <a:br>
                <a:rPr lang="en-US" sz="1400" dirty="0"/>
              </a:br>
              <a:r>
                <a:rPr lang="en-US" sz="1400" dirty="0"/>
                <a:t>+ quality</a:t>
              </a:r>
            </a:p>
          </p:txBody>
        </p:sp>
        <p:cxnSp>
          <p:nvCxnSpPr>
            <p:cNvPr id="21" name="Straight Connector 20">
              <a:extLst>
                <a:ext uri="{FF2B5EF4-FFF2-40B4-BE49-F238E27FC236}">
                  <a16:creationId xmlns:a16="http://schemas.microsoft.com/office/drawing/2014/main" id="{A6C4C971-EEB3-B98D-4556-4578B7DDFAB3}"/>
                </a:ext>
              </a:extLst>
            </p:cNvPr>
            <p:cNvCxnSpPr>
              <a:cxnSpLocks/>
            </p:cNvCxnSpPr>
            <p:nvPr/>
          </p:nvCxnSpPr>
          <p:spPr bwMode="gray">
            <a:xfrm>
              <a:off x="1541366" y="3175665"/>
              <a:ext cx="0" cy="94482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7BBDFB4-2B66-4DDC-E294-D57EAF84D953}"/>
                </a:ext>
              </a:extLst>
            </p:cNvPr>
            <p:cNvCxnSpPr>
              <a:cxnSpLocks/>
            </p:cNvCxnSpPr>
            <p:nvPr/>
          </p:nvCxnSpPr>
          <p:spPr bwMode="gray">
            <a:xfrm>
              <a:off x="2582702" y="3156388"/>
              <a:ext cx="0" cy="96409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E164-B4EE-662E-062A-2AFBC2322CE2}"/>
                </a:ext>
              </a:extLst>
            </p:cNvPr>
            <p:cNvCxnSpPr>
              <a:cxnSpLocks/>
            </p:cNvCxnSpPr>
            <p:nvPr/>
          </p:nvCxnSpPr>
          <p:spPr bwMode="gray">
            <a:xfrm>
              <a:off x="3644401" y="3156388"/>
              <a:ext cx="0" cy="96409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75B6694-F866-3A25-3570-9C26C5F58A20}"/>
                </a:ext>
              </a:extLst>
            </p:cNvPr>
            <p:cNvSpPr txBox="1"/>
            <p:nvPr/>
          </p:nvSpPr>
          <p:spPr bwMode="gray">
            <a:xfrm>
              <a:off x="476582" y="3635038"/>
              <a:ext cx="916020" cy="492443"/>
            </a:xfrm>
            <a:prstGeom prst="rect">
              <a:avLst/>
            </a:prstGeom>
            <a:noFill/>
          </p:spPr>
          <p:txBody>
            <a:bodyPr vert="horz" wrap="none" lIns="0" tIns="0" rIns="0" bIns="0" rtlCol="0">
              <a:spAutoFit/>
            </a:bodyPr>
            <a:lstStyle/>
            <a:p>
              <a:pPr algn="ctr">
                <a:spcBef>
                  <a:spcPts val="600"/>
                </a:spcBef>
              </a:pPr>
              <a:r>
                <a:rPr lang="en-US" sz="1600" i="1" dirty="0"/>
                <a:t>operator’s</a:t>
              </a:r>
              <a:br>
                <a:rPr lang="en-US" sz="1600" i="1" dirty="0"/>
              </a:br>
              <a:r>
                <a:rPr lang="en-US" sz="1600" i="1" dirty="0"/>
                <a:t>supplier</a:t>
              </a:r>
              <a:endParaRPr lang="en-US" sz="1600" dirty="0"/>
            </a:p>
          </p:txBody>
        </p:sp>
        <p:cxnSp>
          <p:nvCxnSpPr>
            <p:cNvPr id="29" name="Straight Connector 28">
              <a:extLst>
                <a:ext uri="{FF2B5EF4-FFF2-40B4-BE49-F238E27FC236}">
                  <a16:creationId xmlns:a16="http://schemas.microsoft.com/office/drawing/2014/main" id="{BE7B0129-0459-F934-18C1-A4A87BB08B2B}"/>
                </a:ext>
              </a:extLst>
            </p:cNvPr>
            <p:cNvCxnSpPr>
              <a:cxnSpLocks/>
            </p:cNvCxnSpPr>
            <p:nvPr/>
          </p:nvCxnSpPr>
          <p:spPr bwMode="gray">
            <a:xfrm>
              <a:off x="4007565" y="3156388"/>
              <a:ext cx="0" cy="96409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C172B68A-2B7B-7940-9C13-C5172835265E}"/>
                </a:ext>
              </a:extLst>
            </p:cNvPr>
            <p:cNvSpPr/>
            <p:nvPr/>
          </p:nvSpPr>
          <p:spPr bwMode="gray">
            <a:xfrm>
              <a:off x="5307058" y="3688558"/>
              <a:ext cx="903292" cy="388884"/>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supplier02</a:t>
              </a:r>
            </a:p>
          </p:txBody>
        </p:sp>
        <p:sp>
          <p:nvSpPr>
            <p:cNvPr id="35" name="Rounded Rectangle 34">
              <a:extLst>
                <a:ext uri="{FF2B5EF4-FFF2-40B4-BE49-F238E27FC236}">
                  <a16:creationId xmlns:a16="http://schemas.microsoft.com/office/drawing/2014/main" id="{97BD824D-A3BB-6BA5-6FDD-729E335DACFA}"/>
                </a:ext>
              </a:extLst>
            </p:cNvPr>
            <p:cNvSpPr/>
            <p:nvPr/>
          </p:nvSpPr>
          <p:spPr bwMode="gray">
            <a:xfrm>
              <a:off x="6641166" y="3688558"/>
              <a:ext cx="903292" cy="388884"/>
            </a:xfrm>
            <a:prstGeom prst="roundRect">
              <a:avLst/>
            </a:prstGeom>
            <a:solidFill>
              <a:schemeClr val="bg2"/>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supplier01</a:t>
              </a:r>
            </a:p>
          </p:txBody>
        </p:sp>
        <p:sp>
          <p:nvSpPr>
            <p:cNvPr id="36" name="Rounded Rectangle 35">
              <a:extLst>
                <a:ext uri="{FF2B5EF4-FFF2-40B4-BE49-F238E27FC236}">
                  <a16:creationId xmlns:a16="http://schemas.microsoft.com/office/drawing/2014/main" id="{9B7E4446-47FB-5BFF-C53B-6AEE604E3331}"/>
                </a:ext>
              </a:extLst>
            </p:cNvPr>
            <p:cNvSpPr/>
            <p:nvPr/>
          </p:nvSpPr>
          <p:spPr bwMode="gray">
            <a:xfrm>
              <a:off x="7963235" y="3688558"/>
              <a:ext cx="90329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supplier03</a:t>
              </a:r>
            </a:p>
          </p:txBody>
        </p:sp>
        <p:sp>
          <p:nvSpPr>
            <p:cNvPr id="43" name="TextBox 42">
              <a:extLst>
                <a:ext uri="{FF2B5EF4-FFF2-40B4-BE49-F238E27FC236}">
                  <a16:creationId xmlns:a16="http://schemas.microsoft.com/office/drawing/2014/main" id="{8F7925FF-DA78-37F9-3E28-6DE7BDD53013}"/>
                </a:ext>
              </a:extLst>
            </p:cNvPr>
            <p:cNvSpPr txBox="1"/>
            <p:nvPr/>
          </p:nvSpPr>
          <p:spPr bwMode="gray">
            <a:xfrm>
              <a:off x="5563137" y="3258555"/>
              <a:ext cx="391134" cy="276999"/>
            </a:xfrm>
            <a:prstGeom prst="rect">
              <a:avLst/>
            </a:prstGeom>
            <a:noFill/>
          </p:spPr>
          <p:txBody>
            <a:bodyPr vert="horz" wrap="none" lIns="0" tIns="0" rIns="0" bIns="0" rtlCol="0">
              <a:spAutoFit/>
            </a:bodyPr>
            <a:lstStyle/>
            <a:p>
              <a:pPr algn="ctr">
                <a:spcBef>
                  <a:spcPts val="600"/>
                </a:spcBef>
              </a:pPr>
              <a:r>
                <a:rPr lang="en-US" b="1" dirty="0"/>
                <a:t>2+3</a:t>
              </a:r>
            </a:p>
          </p:txBody>
        </p:sp>
        <p:sp>
          <p:nvSpPr>
            <p:cNvPr id="44" name="TextBox 43">
              <a:extLst>
                <a:ext uri="{FF2B5EF4-FFF2-40B4-BE49-F238E27FC236}">
                  <a16:creationId xmlns:a16="http://schemas.microsoft.com/office/drawing/2014/main" id="{93DC5AFE-7F2D-6781-CB1A-C6A0F9F8448B}"/>
                </a:ext>
              </a:extLst>
            </p:cNvPr>
            <p:cNvSpPr txBox="1"/>
            <p:nvPr/>
          </p:nvSpPr>
          <p:spPr bwMode="gray">
            <a:xfrm>
              <a:off x="6897245" y="3258555"/>
              <a:ext cx="391133" cy="276999"/>
            </a:xfrm>
            <a:prstGeom prst="rect">
              <a:avLst/>
            </a:prstGeom>
            <a:noFill/>
          </p:spPr>
          <p:txBody>
            <a:bodyPr vert="horz" wrap="none" lIns="0" tIns="0" rIns="0" bIns="0" rtlCol="0">
              <a:spAutoFit/>
            </a:bodyPr>
            <a:lstStyle/>
            <a:p>
              <a:pPr algn="ctr">
                <a:spcBef>
                  <a:spcPts val="600"/>
                </a:spcBef>
              </a:pPr>
              <a:r>
                <a:rPr lang="en-US" b="1" dirty="0"/>
                <a:t>3+1</a:t>
              </a:r>
            </a:p>
          </p:txBody>
        </p:sp>
        <p:sp>
          <p:nvSpPr>
            <p:cNvPr id="45" name="TextBox 44">
              <a:extLst>
                <a:ext uri="{FF2B5EF4-FFF2-40B4-BE49-F238E27FC236}">
                  <a16:creationId xmlns:a16="http://schemas.microsoft.com/office/drawing/2014/main" id="{CBC26FE5-81D6-25B4-21B7-8F9BCAF91476}"/>
                </a:ext>
              </a:extLst>
            </p:cNvPr>
            <p:cNvSpPr txBox="1"/>
            <p:nvPr/>
          </p:nvSpPr>
          <p:spPr bwMode="gray">
            <a:xfrm>
              <a:off x="8219314" y="3258555"/>
              <a:ext cx="391134" cy="276999"/>
            </a:xfrm>
            <a:prstGeom prst="rect">
              <a:avLst/>
            </a:prstGeom>
            <a:noFill/>
          </p:spPr>
          <p:txBody>
            <a:bodyPr vert="horz" wrap="none" lIns="0" tIns="0" rIns="0" bIns="0" rtlCol="0">
              <a:spAutoFit/>
            </a:bodyPr>
            <a:lstStyle/>
            <a:p>
              <a:pPr algn="ctr">
                <a:spcBef>
                  <a:spcPts val="600"/>
                </a:spcBef>
              </a:pPr>
              <a:r>
                <a:rPr lang="en-US" b="1" dirty="0"/>
                <a:t>2+1</a:t>
              </a:r>
            </a:p>
          </p:txBody>
        </p:sp>
        <p:cxnSp>
          <p:nvCxnSpPr>
            <p:cNvPr id="46" name="Straight Connector 45">
              <a:extLst>
                <a:ext uri="{FF2B5EF4-FFF2-40B4-BE49-F238E27FC236}">
                  <a16:creationId xmlns:a16="http://schemas.microsoft.com/office/drawing/2014/main" id="{DA9175CC-D620-0C81-236C-23B637A1FDE1}"/>
                </a:ext>
              </a:extLst>
            </p:cNvPr>
            <p:cNvCxnSpPr>
              <a:cxnSpLocks/>
            </p:cNvCxnSpPr>
            <p:nvPr/>
          </p:nvCxnSpPr>
          <p:spPr bwMode="gray">
            <a:xfrm flipV="1">
              <a:off x="386079" y="3583917"/>
              <a:ext cx="8514080" cy="38465"/>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04A3E72-6B7B-D71E-CAD6-52ACD2E62606}"/>
                </a:ext>
              </a:extLst>
            </p:cNvPr>
            <p:cNvCxnSpPr>
              <a:cxnSpLocks/>
            </p:cNvCxnSpPr>
            <p:nvPr/>
          </p:nvCxnSpPr>
          <p:spPr bwMode="gray">
            <a:xfrm>
              <a:off x="5152790" y="3132445"/>
              <a:ext cx="0" cy="1115392"/>
            </a:xfrm>
            <a:prstGeom prst="line">
              <a:avLst/>
            </a:prstGeom>
            <a:ln w="57150" cap="rnd" cmpd="dbl">
              <a:solidFill>
                <a:schemeClr val="accent6"/>
              </a:solidFill>
              <a:prstDash val="solid"/>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F905D8C-8D76-C596-18D9-9AE9C58FDB3E}"/>
                </a:ext>
              </a:extLst>
            </p:cNvPr>
            <p:cNvCxnSpPr>
              <a:cxnSpLocks/>
            </p:cNvCxnSpPr>
            <p:nvPr/>
          </p:nvCxnSpPr>
          <p:spPr bwMode="gray">
            <a:xfrm>
              <a:off x="6277927" y="3156388"/>
              <a:ext cx="0" cy="96409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A58BB3-3A41-E94D-7DFC-EF6D26BF7011}"/>
                </a:ext>
              </a:extLst>
            </p:cNvPr>
            <p:cNvCxnSpPr>
              <a:cxnSpLocks/>
            </p:cNvCxnSpPr>
            <p:nvPr/>
          </p:nvCxnSpPr>
          <p:spPr bwMode="gray">
            <a:xfrm>
              <a:off x="6585485" y="3156388"/>
              <a:ext cx="0" cy="96409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771B0AB-9756-E612-4E93-6FB20728CFA4}"/>
                </a:ext>
              </a:extLst>
            </p:cNvPr>
            <p:cNvCxnSpPr>
              <a:cxnSpLocks/>
            </p:cNvCxnSpPr>
            <p:nvPr/>
          </p:nvCxnSpPr>
          <p:spPr bwMode="gray">
            <a:xfrm>
              <a:off x="7604482" y="3132445"/>
              <a:ext cx="0" cy="98804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EE9C73A-181C-943B-D257-EBD766E8DBA5}"/>
                </a:ext>
              </a:extLst>
            </p:cNvPr>
            <p:cNvSpPr txBox="1"/>
            <p:nvPr/>
          </p:nvSpPr>
          <p:spPr bwMode="gray">
            <a:xfrm>
              <a:off x="6313769" y="3642807"/>
              <a:ext cx="226024" cy="492443"/>
            </a:xfrm>
            <a:prstGeom prst="rect">
              <a:avLst/>
            </a:prstGeom>
            <a:noFill/>
          </p:spPr>
          <p:txBody>
            <a:bodyPr vert="horz" wrap="none" lIns="0" tIns="0" rIns="0" bIns="0" rtlCol="0">
              <a:spAutoFit/>
            </a:bodyPr>
            <a:lstStyle/>
            <a:p>
              <a:pPr algn="l">
                <a:spcBef>
                  <a:spcPts val="600"/>
                </a:spcBef>
              </a:pPr>
              <a:r>
                <a:rPr lang="en-US" sz="3200" b="1" dirty="0">
                  <a:latin typeface="Consolas" panose="020B0609020204030204" pitchFamily="49" charset="0"/>
                  <a:ea typeface="Menlo" panose="020B0609030804020204" pitchFamily="49" charset="0"/>
                  <a:cs typeface="Menlo" panose="020B0609030804020204" pitchFamily="49" charset="0"/>
                </a:rPr>
                <a:t>&gt;</a:t>
              </a:r>
              <a:endParaRPr lang="en-US" sz="1400" b="1" dirty="0">
                <a:latin typeface="Consolas" panose="020B0609020204030204" pitchFamily="49" charset="0"/>
                <a:ea typeface="Menlo" panose="020B0609030804020204" pitchFamily="49" charset="0"/>
                <a:cs typeface="Menlo" panose="020B0609030804020204" pitchFamily="49" charset="0"/>
              </a:endParaRPr>
            </a:p>
          </p:txBody>
        </p:sp>
        <p:cxnSp>
          <p:nvCxnSpPr>
            <p:cNvPr id="61" name="Straight Connector 60">
              <a:extLst>
                <a:ext uri="{FF2B5EF4-FFF2-40B4-BE49-F238E27FC236}">
                  <a16:creationId xmlns:a16="http://schemas.microsoft.com/office/drawing/2014/main" id="{52E1C9D1-1776-5218-F818-F9C44E7B1B40}"/>
                </a:ext>
              </a:extLst>
            </p:cNvPr>
            <p:cNvCxnSpPr>
              <a:cxnSpLocks/>
            </p:cNvCxnSpPr>
            <p:nvPr/>
          </p:nvCxnSpPr>
          <p:spPr bwMode="gray">
            <a:xfrm>
              <a:off x="7915972" y="3156388"/>
              <a:ext cx="0" cy="96409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FC6FDAE-FBE6-4015-73A7-8B9D0C329AD5}"/>
                </a:ext>
              </a:extLst>
            </p:cNvPr>
            <p:cNvSpPr txBox="1"/>
            <p:nvPr/>
          </p:nvSpPr>
          <p:spPr bwMode="gray">
            <a:xfrm>
              <a:off x="7644256" y="3642807"/>
              <a:ext cx="226024" cy="492443"/>
            </a:xfrm>
            <a:prstGeom prst="rect">
              <a:avLst/>
            </a:prstGeom>
            <a:noFill/>
          </p:spPr>
          <p:txBody>
            <a:bodyPr vert="horz" wrap="none" lIns="0" tIns="0" rIns="0" bIns="0" rtlCol="0">
              <a:spAutoFit/>
            </a:bodyPr>
            <a:lstStyle/>
            <a:p>
              <a:pPr algn="l">
                <a:spcBef>
                  <a:spcPts val="600"/>
                </a:spcBef>
              </a:pPr>
              <a:r>
                <a:rPr lang="en-US" sz="3200" b="1" dirty="0">
                  <a:latin typeface="Consolas" panose="020B0609020204030204" pitchFamily="49" charset="0"/>
                  <a:ea typeface="Menlo" panose="020B0609030804020204" pitchFamily="49" charset="0"/>
                  <a:cs typeface="Menlo" panose="020B0609030804020204" pitchFamily="49" charset="0"/>
                </a:rPr>
                <a:t>&gt;</a:t>
              </a:r>
              <a:endParaRPr lang="en-US" sz="1400" b="1" dirty="0">
                <a:latin typeface="Consolas" panose="020B0609020204030204" pitchFamily="49" charset="0"/>
                <a:ea typeface="Menlo" panose="020B0609030804020204" pitchFamily="49" charset="0"/>
                <a:cs typeface="Menlo" panose="020B0609030804020204" pitchFamily="49" charset="0"/>
              </a:endParaRPr>
            </a:p>
          </p:txBody>
        </p:sp>
      </p:grpSp>
      <p:sp>
        <p:nvSpPr>
          <p:cNvPr id="66" name="Rectangle 65">
            <a:extLst>
              <a:ext uri="{FF2B5EF4-FFF2-40B4-BE49-F238E27FC236}">
                <a16:creationId xmlns:a16="http://schemas.microsoft.com/office/drawing/2014/main" id="{C0001270-B3A3-3023-4D12-E822F6287C87}"/>
              </a:ext>
            </a:extLst>
          </p:cNvPr>
          <p:cNvSpPr/>
          <p:nvPr/>
        </p:nvSpPr>
        <p:spPr bwMode="gray">
          <a:xfrm>
            <a:off x="1602442" y="4826455"/>
            <a:ext cx="6258758" cy="82263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We first need to be able to detect when there are multiple attributes for a single weight!</a:t>
            </a:r>
          </a:p>
        </p:txBody>
      </p:sp>
    </p:spTree>
    <p:extLst>
      <p:ext uri="{BB962C8B-B14F-4D97-AF65-F5344CB8AC3E}">
        <p14:creationId xmlns:p14="http://schemas.microsoft.com/office/powerpoint/2010/main" val="197085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C0A860-7E90-A53E-1B8A-A31AA2D9EE90}"/>
              </a:ext>
            </a:extLst>
          </p:cNvPr>
          <p:cNvSpPr>
            <a:spLocks noGrp="1"/>
          </p:cNvSpPr>
          <p:nvPr>
            <p:ph type="title"/>
          </p:nvPr>
        </p:nvSpPr>
        <p:spPr/>
        <p:txBody>
          <a:bodyPr/>
          <a:lstStyle/>
          <a:p>
            <a:r>
              <a:rPr lang="en-US" dirty="0"/>
              <a:t>Goal: Detecting Multiple Attributes</a:t>
            </a:r>
          </a:p>
        </p:txBody>
      </p:sp>
      <p:sp>
        <p:nvSpPr>
          <p:cNvPr id="2" name="Content Placeholder 1">
            <a:extLst>
              <a:ext uri="{FF2B5EF4-FFF2-40B4-BE49-F238E27FC236}">
                <a16:creationId xmlns:a16="http://schemas.microsoft.com/office/drawing/2014/main" id="{7C06E409-9927-2E16-8CC0-878B2C597607}"/>
              </a:ext>
            </a:extLst>
          </p:cNvPr>
          <p:cNvSpPr>
            <a:spLocks noGrp="1"/>
          </p:cNvSpPr>
          <p:nvPr>
            <p:ph idx="1"/>
          </p:nvPr>
        </p:nvSpPr>
        <p:spPr>
          <a:xfrm>
            <a:off x="1524000" y="1468318"/>
            <a:ext cx="9144000" cy="2995592"/>
          </a:xfrm>
        </p:spPr>
        <p:txBody>
          <a:bodyPr>
            <a:normAutofit lnSpcReduction="10000"/>
          </a:bodyPr>
          <a:lstStyle/>
          <a:p>
            <a:r>
              <a:rPr lang="en-US" dirty="0"/>
              <a:t>Our proposal for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evaluate-weight</a:t>
            </a:r>
            <a:r>
              <a:rPr lang="en-US" dirty="0">
                <a:latin typeface="Consolas" panose="020B0609020204030204" pitchFamily="49" charset="0"/>
              </a:rPr>
              <a:t>)</a:t>
            </a:r>
            <a:r>
              <a:rPr lang="en-US" dirty="0"/>
              <a:t> only attaches a single attribute to the operator.</a:t>
            </a:r>
          </a:p>
          <a:p>
            <a:pPr marL="285750" indent="-285750">
              <a:buFont typeface="Arial" panose="020B0604020202020204" pitchFamily="34" charset="0"/>
              <a:buChar char="•"/>
            </a:pPr>
            <a:r>
              <a:rPr lang="en-US" dirty="0"/>
              <a:t>If there are multiple attributes per weight, the proposal fires once for each one.</a:t>
            </a:r>
          </a:p>
          <a:p>
            <a:endParaRPr lang="en-US" dirty="0"/>
          </a:p>
          <a:p>
            <a:endParaRPr lang="en-US" dirty="0"/>
          </a:p>
          <a:p>
            <a:endParaRPr lang="en-US" dirty="0"/>
          </a:p>
          <a:p>
            <a:endParaRPr lang="en-US" dirty="0"/>
          </a:p>
          <a:p>
            <a:endParaRPr lang="en-US" dirty="0"/>
          </a:p>
          <a:p>
            <a:r>
              <a:rPr lang="en-US" dirty="0"/>
              <a:t>It would be nice if both attributes for the one weight were attached to the same operator.</a:t>
            </a:r>
          </a:p>
          <a:p>
            <a:pPr marL="285750" indent="-285750">
              <a:buFont typeface="Arial" panose="020B0604020202020204" pitchFamily="34" charset="0"/>
              <a:buChar char="•"/>
            </a:pPr>
            <a:r>
              <a:rPr lang="en-US" dirty="0"/>
              <a:t>Then our apply rules could quickly detect if there was more than one attribute.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F888A280-AF4C-3DAC-F68B-402E4094E84D}"/>
              </a:ext>
            </a:extLst>
          </p:cNvPr>
          <p:cNvGrpSpPr/>
          <p:nvPr/>
        </p:nvGrpSpPr>
        <p:grpSpPr>
          <a:xfrm>
            <a:off x="1857530" y="2221876"/>
            <a:ext cx="3767766" cy="1267608"/>
            <a:chOff x="1857530" y="2221876"/>
            <a:chExt cx="3767766" cy="1267608"/>
          </a:xfrm>
        </p:grpSpPr>
        <p:cxnSp>
          <p:nvCxnSpPr>
            <p:cNvPr id="5" name="Straight Arrow Connector 4">
              <a:extLst>
                <a:ext uri="{FF2B5EF4-FFF2-40B4-BE49-F238E27FC236}">
                  <a16:creationId xmlns:a16="http://schemas.microsoft.com/office/drawing/2014/main" id="{58E3C343-9A09-45F8-5B3E-36BA994C1678}"/>
                </a:ext>
              </a:extLst>
            </p:cNvPr>
            <p:cNvCxnSpPr>
              <a:cxnSpLocks/>
              <a:stCxn id="7" idx="6"/>
            </p:cNvCxnSpPr>
            <p:nvPr/>
          </p:nvCxnSpPr>
          <p:spPr bwMode="gray">
            <a:xfrm>
              <a:off x="2374895" y="2498877"/>
              <a:ext cx="1250228" cy="270"/>
            </a:xfrm>
            <a:prstGeom prst="straightConnector1">
              <a:avLst/>
            </a:prstGeom>
            <a:ln w="38100" cap="rnd">
              <a:solidFill>
                <a:srgbClr val="00B05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E36AE5-205C-5034-6BF3-0321573F8C58}"/>
                </a:ext>
              </a:extLst>
            </p:cNvPr>
            <p:cNvSpPr txBox="1"/>
            <p:nvPr/>
          </p:nvSpPr>
          <p:spPr bwMode="gray">
            <a:xfrm>
              <a:off x="2502544" y="2221876"/>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name</a:t>
              </a:r>
            </a:p>
          </p:txBody>
        </p:sp>
        <p:sp>
          <p:nvSpPr>
            <p:cNvPr id="7" name="Oval 6">
              <a:extLst>
                <a:ext uri="{FF2B5EF4-FFF2-40B4-BE49-F238E27FC236}">
                  <a16:creationId xmlns:a16="http://schemas.microsoft.com/office/drawing/2014/main" id="{010F9C43-125D-AAA3-B6DA-61A48142AECC}"/>
                </a:ext>
              </a:extLst>
            </p:cNvPr>
            <p:cNvSpPr/>
            <p:nvPr/>
          </p:nvSpPr>
          <p:spPr bwMode="gray">
            <a:xfrm>
              <a:off x="1857530" y="224019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chemeClr val="accent6"/>
                  </a:solidFill>
                </a:rPr>
                <a:t>O</a:t>
              </a:r>
              <a:r>
                <a:rPr lang="en-US" sz="1600" i="0" u="none" baseline="0" dirty="0">
                  <a:solidFill>
                    <a:schemeClr val="accent6"/>
                  </a:solidFill>
                </a:rPr>
                <a:t>1</a:t>
              </a:r>
            </a:p>
          </p:txBody>
        </p:sp>
        <p:sp>
          <p:nvSpPr>
            <p:cNvPr id="10" name="TextBox 9">
              <a:extLst>
                <a:ext uri="{FF2B5EF4-FFF2-40B4-BE49-F238E27FC236}">
                  <a16:creationId xmlns:a16="http://schemas.microsoft.com/office/drawing/2014/main" id="{61C85DAF-F924-FC2C-2EB8-FE3C03A7F5E7}"/>
                </a:ext>
              </a:extLst>
            </p:cNvPr>
            <p:cNvSpPr txBox="1"/>
            <p:nvPr/>
          </p:nvSpPr>
          <p:spPr bwMode="gray">
            <a:xfrm>
              <a:off x="2502544" y="2644578"/>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weight</a:t>
              </a:r>
            </a:p>
          </p:txBody>
        </p:sp>
        <p:sp>
          <p:nvSpPr>
            <p:cNvPr id="13" name="TextBox 12">
              <a:extLst>
                <a:ext uri="{FF2B5EF4-FFF2-40B4-BE49-F238E27FC236}">
                  <a16:creationId xmlns:a16="http://schemas.microsoft.com/office/drawing/2014/main" id="{D9F042B9-AE4C-AB5A-70D6-2F743150B573}"/>
                </a:ext>
              </a:extLst>
            </p:cNvPr>
            <p:cNvSpPr txBox="1"/>
            <p:nvPr/>
          </p:nvSpPr>
          <p:spPr bwMode="gray">
            <a:xfrm>
              <a:off x="2502544" y="3063664"/>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attribute</a:t>
              </a:r>
            </a:p>
          </p:txBody>
        </p:sp>
        <p:sp>
          <p:nvSpPr>
            <p:cNvPr id="14" name="TextBox 13">
              <a:extLst>
                <a:ext uri="{FF2B5EF4-FFF2-40B4-BE49-F238E27FC236}">
                  <a16:creationId xmlns:a16="http://schemas.microsoft.com/office/drawing/2014/main" id="{B86F8AF3-6D7E-C274-8751-53F0054961F7}"/>
                </a:ext>
              </a:extLst>
            </p:cNvPr>
            <p:cNvSpPr txBox="1"/>
            <p:nvPr/>
          </p:nvSpPr>
          <p:spPr bwMode="gray">
            <a:xfrm>
              <a:off x="3625123" y="3212485"/>
              <a:ext cx="1780255"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”sustainability”</a:t>
              </a:r>
            </a:p>
          </p:txBody>
        </p:sp>
        <p:sp>
          <p:nvSpPr>
            <p:cNvPr id="15" name="TextBox 14">
              <a:extLst>
                <a:ext uri="{FF2B5EF4-FFF2-40B4-BE49-F238E27FC236}">
                  <a16:creationId xmlns:a16="http://schemas.microsoft.com/office/drawing/2014/main" id="{DB7EBA11-5AF5-5DB0-DCE7-5DED5939F5CA}"/>
                </a:ext>
              </a:extLst>
            </p:cNvPr>
            <p:cNvSpPr txBox="1"/>
            <p:nvPr/>
          </p:nvSpPr>
          <p:spPr bwMode="gray">
            <a:xfrm>
              <a:off x="3625124" y="2781769"/>
              <a:ext cx="507040"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11</a:t>
              </a:r>
            </a:p>
          </p:txBody>
        </p:sp>
        <p:sp>
          <p:nvSpPr>
            <p:cNvPr id="16" name="TextBox 15">
              <a:extLst>
                <a:ext uri="{FF2B5EF4-FFF2-40B4-BE49-F238E27FC236}">
                  <a16:creationId xmlns:a16="http://schemas.microsoft.com/office/drawing/2014/main" id="{65DB419D-098E-3676-553D-3E18ABB1BC64}"/>
                </a:ext>
              </a:extLst>
            </p:cNvPr>
            <p:cNvSpPr txBox="1"/>
            <p:nvPr/>
          </p:nvSpPr>
          <p:spPr bwMode="gray">
            <a:xfrm>
              <a:off x="3625123" y="2360376"/>
              <a:ext cx="2000173"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“evaluate-weight”</a:t>
              </a:r>
            </a:p>
          </p:txBody>
        </p:sp>
        <p:cxnSp>
          <p:nvCxnSpPr>
            <p:cNvPr id="19" name="Elbow Connector 18">
              <a:extLst>
                <a:ext uri="{FF2B5EF4-FFF2-40B4-BE49-F238E27FC236}">
                  <a16:creationId xmlns:a16="http://schemas.microsoft.com/office/drawing/2014/main" id="{6598EC5B-EB88-1876-396C-EBFCC631B8FF}"/>
                </a:ext>
              </a:extLst>
            </p:cNvPr>
            <p:cNvCxnSpPr>
              <a:stCxn id="7" idx="4"/>
              <a:endCxn id="15" idx="1"/>
            </p:cNvCxnSpPr>
            <p:nvPr/>
          </p:nvCxnSpPr>
          <p:spPr bwMode="gray">
            <a:xfrm rot="16200000" flipH="1">
              <a:off x="2789313" y="2084458"/>
              <a:ext cx="162710" cy="1508911"/>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BE9CD44D-439E-E789-AD56-D3E379F4B169}"/>
                </a:ext>
              </a:extLst>
            </p:cNvPr>
            <p:cNvCxnSpPr>
              <a:cxnSpLocks/>
              <a:stCxn id="7" idx="4"/>
              <a:endCxn id="14" idx="1"/>
            </p:cNvCxnSpPr>
            <p:nvPr/>
          </p:nvCxnSpPr>
          <p:spPr bwMode="gray">
            <a:xfrm rot="16200000" flipH="1">
              <a:off x="2573955" y="2299817"/>
              <a:ext cx="593426" cy="1508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38D7135E-BC60-7D9C-8F60-822EA26F90FF}"/>
              </a:ext>
            </a:extLst>
          </p:cNvPr>
          <p:cNvGrpSpPr/>
          <p:nvPr/>
        </p:nvGrpSpPr>
        <p:grpSpPr>
          <a:xfrm>
            <a:off x="6649449" y="2221876"/>
            <a:ext cx="3767766" cy="1267608"/>
            <a:chOff x="6649449" y="2221876"/>
            <a:chExt cx="3767766" cy="1267608"/>
          </a:xfrm>
        </p:grpSpPr>
        <p:cxnSp>
          <p:nvCxnSpPr>
            <p:cNvPr id="27" name="Straight Arrow Connector 26">
              <a:extLst>
                <a:ext uri="{FF2B5EF4-FFF2-40B4-BE49-F238E27FC236}">
                  <a16:creationId xmlns:a16="http://schemas.microsoft.com/office/drawing/2014/main" id="{AE89C527-9E85-DC8B-7DB0-CC91EC0FA54F}"/>
                </a:ext>
              </a:extLst>
            </p:cNvPr>
            <p:cNvCxnSpPr>
              <a:cxnSpLocks/>
              <a:stCxn id="29" idx="6"/>
            </p:cNvCxnSpPr>
            <p:nvPr/>
          </p:nvCxnSpPr>
          <p:spPr bwMode="gray">
            <a:xfrm>
              <a:off x="7166814" y="2498877"/>
              <a:ext cx="1250228" cy="270"/>
            </a:xfrm>
            <a:prstGeom prst="straightConnector1">
              <a:avLst/>
            </a:prstGeom>
            <a:ln w="38100" cap="rnd">
              <a:solidFill>
                <a:srgbClr val="00B05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74E7684-D853-6F4E-CC8F-02E0E98D63A8}"/>
                </a:ext>
              </a:extLst>
            </p:cNvPr>
            <p:cNvSpPr txBox="1"/>
            <p:nvPr/>
          </p:nvSpPr>
          <p:spPr bwMode="gray">
            <a:xfrm>
              <a:off x="7294463" y="2221876"/>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name</a:t>
              </a:r>
            </a:p>
          </p:txBody>
        </p:sp>
        <p:sp>
          <p:nvSpPr>
            <p:cNvPr id="29" name="Oval 28">
              <a:extLst>
                <a:ext uri="{FF2B5EF4-FFF2-40B4-BE49-F238E27FC236}">
                  <a16:creationId xmlns:a16="http://schemas.microsoft.com/office/drawing/2014/main" id="{AA6B5005-657B-5203-4517-099264B8B85B}"/>
                </a:ext>
              </a:extLst>
            </p:cNvPr>
            <p:cNvSpPr/>
            <p:nvPr/>
          </p:nvSpPr>
          <p:spPr bwMode="gray">
            <a:xfrm>
              <a:off x="6649449" y="224019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chemeClr val="accent6"/>
                  </a:solidFill>
                </a:rPr>
                <a:t>O2</a:t>
              </a:r>
              <a:endParaRPr lang="en-US" sz="1600" i="0" u="none" baseline="0" dirty="0">
                <a:solidFill>
                  <a:schemeClr val="accent6"/>
                </a:solidFill>
              </a:endParaRPr>
            </a:p>
          </p:txBody>
        </p:sp>
        <p:sp>
          <p:nvSpPr>
            <p:cNvPr id="30" name="TextBox 29">
              <a:extLst>
                <a:ext uri="{FF2B5EF4-FFF2-40B4-BE49-F238E27FC236}">
                  <a16:creationId xmlns:a16="http://schemas.microsoft.com/office/drawing/2014/main" id="{45C7A7F9-2628-34CF-74B5-C0BC8025E618}"/>
                </a:ext>
              </a:extLst>
            </p:cNvPr>
            <p:cNvSpPr txBox="1"/>
            <p:nvPr/>
          </p:nvSpPr>
          <p:spPr bwMode="gray">
            <a:xfrm>
              <a:off x="7294463" y="2644578"/>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weight</a:t>
              </a:r>
            </a:p>
          </p:txBody>
        </p:sp>
        <p:sp>
          <p:nvSpPr>
            <p:cNvPr id="31" name="TextBox 30">
              <a:extLst>
                <a:ext uri="{FF2B5EF4-FFF2-40B4-BE49-F238E27FC236}">
                  <a16:creationId xmlns:a16="http://schemas.microsoft.com/office/drawing/2014/main" id="{75FD737D-E09C-7975-7688-E9E6E9310579}"/>
                </a:ext>
              </a:extLst>
            </p:cNvPr>
            <p:cNvSpPr txBox="1"/>
            <p:nvPr/>
          </p:nvSpPr>
          <p:spPr bwMode="gray">
            <a:xfrm>
              <a:off x="7294463" y="3063664"/>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attribute</a:t>
              </a:r>
            </a:p>
          </p:txBody>
        </p:sp>
        <p:sp>
          <p:nvSpPr>
            <p:cNvPr id="32" name="TextBox 31">
              <a:extLst>
                <a:ext uri="{FF2B5EF4-FFF2-40B4-BE49-F238E27FC236}">
                  <a16:creationId xmlns:a16="http://schemas.microsoft.com/office/drawing/2014/main" id="{AA96A17A-1C0A-F3FE-5F48-784810C78DB3}"/>
                </a:ext>
              </a:extLst>
            </p:cNvPr>
            <p:cNvSpPr txBox="1"/>
            <p:nvPr/>
          </p:nvSpPr>
          <p:spPr bwMode="gray">
            <a:xfrm>
              <a:off x="8417042" y="3212485"/>
              <a:ext cx="1780255"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”quality”</a:t>
              </a:r>
            </a:p>
          </p:txBody>
        </p:sp>
        <p:sp>
          <p:nvSpPr>
            <p:cNvPr id="33" name="TextBox 32">
              <a:extLst>
                <a:ext uri="{FF2B5EF4-FFF2-40B4-BE49-F238E27FC236}">
                  <a16:creationId xmlns:a16="http://schemas.microsoft.com/office/drawing/2014/main" id="{5BF3B24A-7C52-AED5-3FCA-78AFF4A3AB78}"/>
                </a:ext>
              </a:extLst>
            </p:cNvPr>
            <p:cNvSpPr txBox="1"/>
            <p:nvPr/>
          </p:nvSpPr>
          <p:spPr bwMode="gray">
            <a:xfrm>
              <a:off x="8417043" y="2781769"/>
              <a:ext cx="507040"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11</a:t>
              </a:r>
            </a:p>
          </p:txBody>
        </p:sp>
        <p:sp>
          <p:nvSpPr>
            <p:cNvPr id="34" name="TextBox 33">
              <a:extLst>
                <a:ext uri="{FF2B5EF4-FFF2-40B4-BE49-F238E27FC236}">
                  <a16:creationId xmlns:a16="http://schemas.microsoft.com/office/drawing/2014/main" id="{9BF7B313-B24E-97DE-08A2-D74C20A34ACB}"/>
                </a:ext>
              </a:extLst>
            </p:cNvPr>
            <p:cNvSpPr txBox="1"/>
            <p:nvPr/>
          </p:nvSpPr>
          <p:spPr bwMode="gray">
            <a:xfrm>
              <a:off x="8417042" y="2360376"/>
              <a:ext cx="2000173"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“evaluate-weight”</a:t>
              </a:r>
            </a:p>
          </p:txBody>
        </p:sp>
        <p:cxnSp>
          <p:nvCxnSpPr>
            <p:cNvPr id="35" name="Elbow Connector 34">
              <a:extLst>
                <a:ext uri="{FF2B5EF4-FFF2-40B4-BE49-F238E27FC236}">
                  <a16:creationId xmlns:a16="http://schemas.microsoft.com/office/drawing/2014/main" id="{40F236B8-F822-EB01-6F0B-4F379962F5C2}"/>
                </a:ext>
              </a:extLst>
            </p:cNvPr>
            <p:cNvCxnSpPr>
              <a:stCxn id="29" idx="4"/>
              <a:endCxn id="33" idx="1"/>
            </p:cNvCxnSpPr>
            <p:nvPr/>
          </p:nvCxnSpPr>
          <p:spPr bwMode="gray">
            <a:xfrm rot="16200000" flipH="1">
              <a:off x="7581232" y="2084458"/>
              <a:ext cx="162710" cy="1508911"/>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2CC6867C-4213-D079-CD19-C1DC1B689FB0}"/>
                </a:ext>
              </a:extLst>
            </p:cNvPr>
            <p:cNvCxnSpPr>
              <a:cxnSpLocks/>
              <a:stCxn id="29" idx="4"/>
              <a:endCxn id="32" idx="1"/>
            </p:cNvCxnSpPr>
            <p:nvPr/>
          </p:nvCxnSpPr>
          <p:spPr bwMode="gray">
            <a:xfrm rot="16200000" flipH="1">
              <a:off x="7365874" y="2299817"/>
              <a:ext cx="593426" cy="1508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B07B4E4-6192-3702-26FC-6B0EBE182CB9}"/>
              </a:ext>
            </a:extLst>
          </p:cNvPr>
          <p:cNvGrpSpPr/>
          <p:nvPr/>
        </p:nvGrpSpPr>
        <p:grpSpPr>
          <a:xfrm>
            <a:off x="4250410" y="4503617"/>
            <a:ext cx="3767766" cy="1730017"/>
            <a:chOff x="4250410" y="4503617"/>
            <a:chExt cx="3767766" cy="1730017"/>
          </a:xfrm>
        </p:grpSpPr>
        <p:cxnSp>
          <p:nvCxnSpPr>
            <p:cNvPr id="37" name="Straight Arrow Connector 36">
              <a:extLst>
                <a:ext uri="{FF2B5EF4-FFF2-40B4-BE49-F238E27FC236}">
                  <a16:creationId xmlns:a16="http://schemas.microsoft.com/office/drawing/2014/main" id="{E2B41457-F755-925D-D271-31A00766B8FD}"/>
                </a:ext>
              </a:extLst>
            </p:cNvPr>
            <p:cNvCxnSpPr>
              <a:cxnSpLocks/>
              <a:stCxn id="39" idx="6"/>
            </p:cNvCxnSpPr>
            <p:nvPr/>
          </p:nvCxnSpPr>
          <p:spPr bwMode="gray">
            <a:xfrm>
              <a:off x="4767775" y="4780618"/>
              <a:ext cx="1250228" cy="270"/>
            </a:xfrm>
            <a:prstGeom prst="straightConnector1">
              <a:avLst/>
            </a:prstGeom>
            <a:ln w="38100" cap="rnd">
              <a:solidFill>
                <a:srgbClr val="00B05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57CEC1F-EDB0-0E4E-E386-3A4C0D12F851}"/>
                </a:ext>
              </a:extLst>
            </p:cNvPr>
            <p:cNvSpPr txBox="1"/>
            <p:nvPr/>
          </p:nvSpPr>
          <p:spPr bwMode="gray">
            <a:xfrm>
              <a:off x="4895424" y="4503617"/>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name</a:t>
              </a:r>
            </a:p>
          </p:txBody>
        </p:sp>
        <p:sp>
          <p:nvSpPr>
            <p:cNvPr id="39" name="Oval 38">
              <a:extLst>
                <a:ext uri="{FF2B5EF4-FFF2-40B4-BE49-F238E27FC236}">
                  <a16:creationId xmlns:a16="http://schemas.microsoft.com/office/drawing/2014/main" id="{8F26F855-B27D-6C9E-4AC0-B747432FF5FD}"/>
                </a:ext>
              </a:extLst>
            </p:cNvPr>
            <p:cNvSpPr/>
            <p:nvPr/>
          </p:nvSpPr>
          <p:spPr bwMode="gray">
            <a:xfrm>
              <a:off x="4250410" y="4521935"/>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chemeClr val="accent6"/>
                  </a:solidFill>
                </a:rPr>
                <a:t>O</a:t>
              </a:r>
              <a:r>
                <a:rPr lang="en-US" sz="1600" i="0" u="none" baseline="0" dirty="0">
                  <a:solidFill>
                    <a:schemeClr val="accent6"/>
                  </a:solidFill>
                </a:rPr>
                <a:t>1</a:t>
              </a:r>
            </a:p>
          </p:txBody>
        </p:sp>
        <p:sp>
          <p:nvSpPr>
            <p:cNvPr id="40" name="TextBox 39">
              <a:extLst>
                <a:ext uri="{FF2B5EF4-FFF2-40B4-BE49-F238E27FC236}">
                  <a16:creationId xmlns:a16="http://schemas.microsoft.com/office/drawing/2014/main" id="{000665AB-F5CA-632A-A27D-174BE0AB047B}"/>
                </a:ext>
              </a:extLst>
            </p:cNvPr>
            <p:cNvSpPr txBox="1"/>
            <p:nvPr/>
          </p:nvSpPr>
          <p:spPr bwMode="gray">
            <a:xfrm>
              <a:off x="4895424" y="4926319"/>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weight</a:t>
              </a:r>
            </a:p>
          </p:txBody>
        </p:sp>
        <p:sp>
          <p:nvSpPr>
            <p:cNvPr id="41" name="TextBox 40">
              <a:extLst>
                <a:ext uri="{FF2B5EF4-FFF2-40B4-BE49-F238E27FC236}">
                  <a16:creationId xmlns:a16="http://schemas.microsoft.com/office/drawing/2014/main" id="{453F1188-6D60-3700-0541-5BD35680D333}"/>
                </a:ext>
              </a:extLst>
            </p:cNvPr>
            <p:cNvSpPr txBox="1"/>
            <p:nvPr/>
          </p:nvSpPr>
          <p:spPr bwMode="gray">
            <a:xfrm>
              <a:off x="4895424" y="5345405"/>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attribute</a:t>
              </a:r>
            </a:p>
          </p:txBody>
        </p:sp>
        <p:sp>
          <p:nvSpPr>
            <p:cNvPr id="42" name="TextBox 41">
              <a:extLst>
                <a:ext uri="{FF2B5EF4-FFF2-40B4-BE49-F238E27FC236}">
                  <a16:creationId xmlns:a16="http://schemas.microsoft.com/office/drawing/2014/main" id="{EEEE468D-C226-D077-70FA-10DEF86A6A7C}"/>
                </a:ext>
              </a:extLst>
            </p:cNvPr>
            <p:cNvSpPr txBox="1"/>
            <p:nvPr/>
          </p:nvSpPr>
          <p:spPr bwMode="gray">
            <a:xfrm>
              <a:off x="6018003" y="5494226"/>
              <a:ext cx="1780255"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”sustainability”</a:t>
              </a:r>
            </a:p>
          </p:txBody>
        </p:sp>
        <p:sp>
          <p:nvSpPr>
            <p:cNvPr id="43" name="TextBox 42">
              <a:extLst>
                <a:ext uri="{FF2B5EF4-FFF2-40B4-BE49-F238E27FC236}">
                  <a16:creationId xmlns:a16="http://schemas.microsoft.com/office/drawing/2014/main" id="{E7EE9384-D83D-26E6-F452-E49A3F3D1246}"/>
                </a:ext>
              </a:extLst>
            </p:cNvPr>
            <p:cNvSpPr txBox="1"/>
            <p:nvPr/>
          </p:nvSpPr>
          <p:spPr bwMode="gray">
            <a:xfrm>
              <a:off x="6018004" y="5063510"/>
              <a:ext cx="507040"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11</a:t>
              </a:r>
            </a:p>
          </p:txBody>
        </p:sp>
        <p:sp>
          <p:nvSpPr>
            <p:cNvPr id="44" name="TextBox 43">
              <a:extLst>
                <a:ext uri="{FF2B5EF4-FFF2-40B4-BE49-F238E27FC236}">
                  <a16:creationId xmlns:a16="http://schemas.microsoft.com/office/drawing/2014/main" id="{E20700D5-841A-8D83-6098-253574D923B6}"/>
                </a:ext>
              </a:extLst>
            </p:cNvPr>
            <p:cNvSpPr txBox="1"/>
            <p:nvPr/>
          </p:nvSpPr>
          <p:spPr bwMode="gray">
            <a:xfrm>
              <a:off x="6018003" y="4642117"/>
              <a:ext cx="2000173"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“evaluate-weight”</a:t>
              </a:r>
            </a:p>
          </p:txBody>
        </p:sp>
        <p:cxnSp>
          <p:nvCxnSpPr>
            <p:cNvPr id="45" name="Elbow Connector 44">
              <a:extLst>
                <a:ext uri="{FF2B5EF4-FFF2-40B4-BE49-F238E27FC236}">
                  <a16:creationId xmlns:a16="http://schemas.microsoft.com/office/drawing/2014/main" id="{393896F7-592E-9D8D-41AB-2BC7A9487E8D}"/>
                </a:ext>
              </a:extLst>
            </p:cNvPr>
            <p:cNvCxnSpPr>
              <a:stCxn id="39" idx="4"/>
              <a:endCxn id="43" idx="1"/>
            </p:cNvCxnSpPr>
            <p:nvPr/>
          </p:nvCxnSpPr>
          <p:spPr bwMode="gray">
            <a:xfrm rot="16200000" flipH="1">
              <a:off x="5182193" y="4366199"/>
              <a:ext cx="162710" cy="1508911"/>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2BEA5C70-8631-C818-83E0-7D5D44C7E8B9}"/>
                </a:ext>
              </a:extLst>
            </p:cNvPr>
            <p:cNvCxnSpPr>
              <a:cxnSpLocks/>
              <a:stCxn id="39" idx="4"/>
              <a:endCxn id="42" idx="1"/>
            </p:cNvCxnSpPr>
            <p:nvPr/>
          </p:nvCxnSpPr>
          <p:spPr bwMode="gray">
            <a:xfrm rot="16200000" flipH="1">
              <a:off x="4966835" y="4581558"/>
              <a:ext cx="593426" cy="1508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998DBB0-4D95-AFD3-6B03-A35D009016EA}"/>
                </a:ext>
              </a:extLst>
            </p:cNvPr>
            <p:cNvSpPr txBox="1"/>
            <p:nvPr/>
          </p:nvSpPr>
          <p:spPr bwMode="gray">
            <a:xfrm>
              <a:off x="4895424" y="5807814"/>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attribute</a:t>
              </a:r>
            </a:p>
          </p:txBody>
        </p:sp>
        <p:sp>
          <p:nvSpPr>
            <p:cNvPr id="48" name="TextBox 47">
              <a:extLst>
                <a:ext uri="{FF2B5EF4-FFF2-40B4-BE49-F238E27FC236}">
                  <a16:creationId xmlns:a16="http://schemas.microsoft.com/office/drawing/2014/main" id="{9947EA4F-AD86-D206-9EC4-1000005E47BF}"/>
                </a:ext>
              </a:extLst>
            </p:cNvPr>
            <p:cNvSpPr txBox="1"/>
            <p:nvPr/>
          </p:nvSpPr>
          <p:spPr bwMode="gray">
            <a:xfrm>
              <a:off x="6018003" y="5956635"/>
              <a:ext cx="1780255"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”quality”</a:t>
              </a:r>
            </a:p>
          </p:txBody>
        </p:sp>
        <p:cxnSp>
          <p:nvCxnSpPr>
            <p:cNvPr id="49" name="Elbow Connector 48">
              <a:extLst>
                <a:ext uri="{FF2B5EF4-FFF2-40B4-BE49-F238E27FC236}">
                  <a16:creationId xmlns:a16="http://schemas.microsoft.com/office/drawing/2014/main" id="{D3234216-467F-9919-A917-EFA56803405A}"/>
                </a:ext>
              </a:extLst>
            </p:cNvPr>
            <p:cNvCxnSpPr>
              <a:cxnSpLocks/>
              <a:stCxn id="39" idx="4"/>
              <a:endCxn id="48" idx="1"/>
            </p:cNvCxnSpPr>
            <p:nvPr/>
          </p:nvCxnSpPr>
          <p:spPr bwMode="gray">
            <a:xfrm rot="16200000" flipH="1">
              <a:off x="4735631" y="4812762"/>
              <a:ext cx="1055835" cy="1508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3CD7BC76-BC29-33D2-DF5E-95348515E3EF}"/>
              </a:ext>
            </a:extLst>
          </p:cNvPr>
          <p:cNvSpPr/>
          <p:nvPr/>
        </p:nvSpPr>
        <p:spPr bwMode="gray">
          <a:xfrm>
            <a:off x="251586" y="3030364"/>
            <a:ext cx="1272414" cy="320621"/>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Operator 1</a:t>
            </a:r>
          </a:p>
        </p:txBody>
      </p:sp>
      <p:cxnSp>
        <p:nvCxnSpPr>
          <p:cNvPr id="12" name="Straight Arrow Connector 11">
            <a:extLst>
              <a:ext uri="{FF2B5EF4-FFF2-40B4-BE49-F238E27FC236}">
                <a16:creationId xmlns:a16="http://schemas.microsoft.com/office/drawing/2014/main" id="{1E627C39-9038-BC7D-F3CD-852F3C4B760A}"/>
              </a:ext>
            </a:extLst>
          </p:cNvPr>
          <p:cNvCxnSpPr>
            <a:cxnSpLocks/>
            <a:stCxn id="11" idx="0"/>
          </p:cNvCxnSpPr>
          <p:nvPr/>
        </p:nvCxnSpPr>
        <p:spPr bwMode="gray">
          <a:xfrm flipV="1">
            <a:off x="887793" y="2644578"/>
            <a:ext cx="728466" cy="385786"/>
          </a:xfrm>
          <a:prstGeom prst="straightConnector1">
            <a:avLst/>
          </a:prstGeom>
          <a:ln w="57150" cap="rnd">
            <a:solidFill>
              <a:schemeClr val="tx2"/>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774AC03-5CC2-C2D6-60A3-DD98C40A60E0}"/>
              </a:ext>
            </a:extLst>
          </p:cNvPr>
          <p:cNvSpPr/>
          <p:nvPr/>
        </p:nvSpPr>
        <p:spPr bwMode="gray">
          <a:xfrm>
            <a:off x="10521065" y="3030364"/>
            <a:ext cx="1272414" cy="320621"/>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Operator 2</a:t>
            </a:r>
          </a:p>
        </p:txBody>
      </p:sp>
      <p:cxnSp>
        <p:nvCxnSpPr>
          <p:cNvPr id="21" name="Straight Arrow Connector 20">
            <a:extLst>
              <a:ext uri="{FF2B5EF4-FFF2-40B4-BE49-F238E27FC236}">
                <a16:creationId xmlns:a16="http://schemas.microsoft.com/office/drawing/2014/main" id="{D7E64640-0B14-65FA-032D-C24337F9BB43}"/>
              </a:ext>
            </a:extLst>
          </p:cNvPr>
          <p:cNvCxnSpPr>
            <a:cxnSpLocks/>
            <a:stCxn id="20" idx="0"/>
          </p:cNvCxnSpPr>
          <p:nvPr/>
        </p:nvCxnSpPr>
        <p:spPr bwMode="gray">
          <a:xfrm flipH="1" flipV="1">
            <a:off x="10283399" y="2781769"/>
            <a:ext cx="873873" cy="248595"/>
          </a:xfrm>
          <a:prstGeom prst="straightConnector1">
            <a:avLst/>
          </a:prstGeom>
          <a:ln w="57150" cap="rnd">
            <a:solidFill>
              <a:schemeClr val="tx2"/>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FB1233E-5170-C5BE-B2BD-9AB53D2AF1F2}"/>
              </a:ext>
            </a:extLst>
          </p:cNvPr>
          <p:cNvSpPr/>
          <p:nvPr/>
        </p:nvSpPr>
        <p:spPr bwMode="gray">
          <a:xfrm>
            <a:off x="1866337" y="5164429"/>
            <a:ext cx="1272414" cy="59342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Combined Operator</a:t>
            </a:r>
          </a:p>
        </p:txBody>
      </p:sp>
      <p:cxnSp>
        <p:nvCxnSpPr>
          <p:cNvPr id="25" name="Straight Arrow Connector 24">
            <a:extLst>
              <a:ext uri="{FF2B5EF4-FFF2-40B4-BE49-F238E27FC236}">
                <a16:creationId xmlns:a16="http://schemas.microsoft.com/office/drawing/2014/main" id="{FA5CC967-C5A1-0E5A-B6FE-593C46DBBCB2}"/>
              </a:ext>
            </a:extLst>
          </p:cNvPr>
          <p:cNvCxnSpPr>
            <a:cxnSpLocks/>
            <a:stCxn id="24" idx="3"/>
          </p:cNvCxnSpPr>
          <p:nvPr/>
        </p:nvCxnSpPr>
        <p:spPr bwMode="gray">
          <a:xfrm flipV="1">
            <a:off x="3138751" y="5019982"/>
            <a:ext cx="921185" cy="441161"/>
          </a:xfrm>
          <a:prstGeom prst="straightConnector1">
            <a:avLst/>
          </a:prstGeom>
          <a:ln w="57150" cap="rnd">
            <a:solidFill>
              <a:schemeClr val="tx2"/>
            </a:solidFill>
            <a:round/>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375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54822-D91A-EDE7-B3F6-5AF07E0D74E3}"/>
              </a:ext>
            </a:extLst>
          </p:cNvPr>
          <p:cNvSpPr>
            <a:spLocks noGrp="1"/>
          </p:cNvSpPr>
          <p:nvPr>
            <p:ph type="title"/>
          </p:nvPr>
        </p:nvSpPr>
        <p:spPr>
          <a:xfrm>
            <a:off x="457199" y="555639"/>
            <a:ext cx="5638801" cy="304699"/>
          </a:xfrm>
        </p:spPr>
        <p:txBody>
          <a:bodyPr/>
          <a:lstStyle/>
          <a:p>
            <a:r>
              <a:rPr lang="en-US" dirty="0"/>
              <a:t>Problem</a:t>
            </a:r>
          </a:p>
        </p:txBody>
      </p:sp>
      <p:sp>
        <p:nvSpPr>
          <p:cNvPr id="2" name="Content Placeholder 1">
            <a:extLst>
              <a:ext uri="{FF2B5EF4-FFF2-40B4-BE49-F238E27FC236}">
                <a16:creationId xmlns:a16="http://schemas.microsoft.com/office/drawing/2014/main" id="{2B78B7C5-736E-6598-687C-0C6D8D403215}"/>
              </a:ext>
            </a:extLst>
          </p:cNvPr>
          <p:cNvSpPr>
            <a:spLocks noGrp="1"/>
          </p:cNvSpPr>
          <p:nvPr>
            <p:ph idx="1"/>
          </p:nvPr>
        </p:nvSpPr>
        <p:spPr>
          <a:xfrm>
            <a:off x="457199" y="1557210"/>
            <a:ext cx="5280410" cy="3930085"/>
          </a:xfrm>
        </p:spPr>
        <p:txBody>
          <a:bodyPr>
            <a:normAutofit/>
          </a:bodyPr>
          <a:lstStyle/>
          <a:p>
            <a:pPr marL="342900" indent="-342900">
              <a:buFont typeface="Arial" panose="020B0604020202020204" pitchFamily="34" charset="0"/>
              <a:buChar char="•"/>
            </a:pPr>
            <a:r>
              <a:rPr lang="en-US" sz="2400" dirty="0"/>
              <a:t>Our project code is getting fairly large!</a:t>
            </a:r>
          </a:p>
          <a:p>
            <a:pPr marL="342900" indent="-342900">
              <a:buFont typeface="Arial" panose="020B0604020202020204" pitchFamily="34" charset="0"/>
              <a:buChar char="•"/>
            </a:pPr>
            <a:r>
              <a:rPr lang="en-US" sz="2400" b="0" dirty="0">
                <a:effectLst/>
              </a:rPr>
              <a:t>Our agent does not yet handle the case where two weights have the same value.</a:t>
            </a:r>
          </a:p>
          <a:p>
            <a:pPr marL="342900" indent="-342900">
              <a:buFont typeface="Arial" panose="020B0604020202020204" pitchFamily="34" charset="0"/>
              <a:buChar char="•"/>
            </a:pPr>
            <a:endParaRPr lang="en-US" sz="2400" b="0" dirty="0">
              <a:effectLst/>
            </a:endParaRPr>
          </a:p>
        </p:txBody>
      </p:sp>
      <p:sp>
        <p:nvSpPr>
          <p:cNvPr id="8" name="Title 2">
            <a:extLst>
              <a:ext uri="{FF2B5EF4-FFF2-40B4-BE49-F238E27FC236}">
                <a16:creationId xmlns:a16="http://schemas.microsoft.com/office/drawing/2014/main" id="{A53402DC-6469-8CCC-A582-FBA8F663B3DD}"/>
              </a:ext>
            </a:extLst>
          </p:cNvPr>
          <p:cNvSpPr txBox="1">
            <a:spLocks/>
          </p:cNvSpPr>
          <p:nvPr/>
        </p:nvSpPr>
        <p:spPr bwMode="gray">
          <a:xfrm>
            <a:off x="6096000" y="555639"/>
            <a:ext cx="5638801" cy="3046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a:lstStyle>
          <a:p>
            <a:r>
              <a:rPr lang="en-US" dirty="0"/>
              <a:t>Solution</a:t>
            </a:r>
          </a:p>
        </p:txBody>
      </p:sp>
      <p:sp>
        <p:nvSpPr>
          <p:cNvPr id="4" name="Content Placeholder 1">
            <a:extLst>
              <a:ext uri="{FF2B5EF4-FFF2-40B4-BE49-F238E27FC236}">
                <a16:creationId xmlns:a16="http://schemas.microsoft.com/office/drawing/2014/main" id="{4512F150-B7A1-10A3-1BFE-C0BF4694AFAB}"/>
              </a:ext>
            </a:extLst>
          </p:cNvPr>
          <p:cNvSpPr txBox="1">
            <a:spLocks/>
          </p:cNvSpPr>
          <p:nvPr/>
        </p:nvSpPr>
        <p:spPr bwMode="gray">
          <a:xfrm>
            <a:off x="6096000" y="1557210"/>
            <a:ext cx="5280410" cy="3930085"/>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Adopt better practices for organizing and maintaining a large Soar project!</a:t>
            </a:r>
          </a:p>
          <a:p>
            <a:pPr marL="342900" indent="-342900">
              <a:buFont typeface="Arial" panose="020B0604020202020204" pitchFamily="34" charset="0"/>
              <a:buChar char="•"/>
            </a:pPr>
            <a:r>
              <a:rPr lang="en-US" sz="2400" b="0" dirty="0">
                <a:effectLst/>
              </a:rPr>
              <a:t>When attributes share a weight, prefer by the subtotal of their scores.</a:t>
            </a:r>
          </a:p>
          <a:p>
            <a:pPr marL="571500" lvl="1" indent="-342900"/>
            <a:r>
              <a:rPr lang="en-US" sz="2400" b="0" dirty="0">
                <a:effectLst/>
              </a:rPr>
              <a:t>Let a shared weight trigger an impasse and additional substate.</a:t>
            </a:r>
          </a:p>
          <a:p>
            <a:pPr marL="571500" lvl="1" indent="-342900"/>
            <a:r>
              <a:rPr lang="en-US" sz="2400" b="0" dirty="0">
                <a:effectLst/>
              </a:rPr>
              <a:t>Calculate and return the subtotal from that substate so that regular processing can continue as normal.</a:t>
            </a:r>
          </a:p>
        </p:txBody>
      </p:sp>
    </p:spTree>
    <p:extLst>
      <p:ext uri="{BB962C8B-B14F-4D97-AF65-F5344CB8AC3E}">
        <p14:creationId xmlns:p14="http://schemas.microsoft.com/office/powerpoint/2010/main" val="419946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D15AC-ED2F-A9DA-E2A4-3E832B776FA5}"/>
              </a:ext>
            </a:extLst>
          </p:cNvPr>
          <p:cNvSpPr>
            <a:spLocks noGrp="1"/>
          </p:cNvSpPr>
          <p:nvPr>
            <p:ph type="title"/>
          </p:nvPr>
        </p:nvSpPr>
        <p:spPr/>
        <p:txBody>
          <a:bodyPr/>
          <a:lstStyle/>
          <a:p>
            <a:r>
              <a:rPr lang="en-US" dirty="0"/>
              <a:t>Solution: Augment the Operator</a:t>
            </a:r>
          </a:p>
        </p:txBody>
      </p:sp>
      <p:sp>
        <p:nvSpPr>
          <p:cNvPr id="2" name="Content Placeholder 1">
            <a:extLst>
              <a:ext uri="{FF2B5EF4-FFF2-40B4-BE49-F238E27FC236}">
                <a16:creationId xmlns:a16="http://schemas.microsoft.com/office/drawing/2014/main" id="{C334B626-AC46-22DC-F706-787708B7CFBA}"/>
              </a:ext>
            </a:extLst>
          </p:cNvPr>
          <p:cNvSpPr>
            <a:spLocks noGrp="1"/>
          </p:cNvSpPr>
          <p:nvPr>
            <p:ph idx="1"/>
          </p:nvPr>
        </p:nvSpPr>
        <p:spPr>
          <a:xfrm>
            <a:off x="1524000" y="1325612"/>
            <a:ext cx="9144000" cy="3134939"/>
          </a:xfrm>
        </p:spPr>
        <p:txBody>
          <a:bodyPr>
            <a:normAutofit lnSpcReduction="10000"/>
          </a:bodyPr>
          <a:lstStyle/>
          <a:p>
            <a:r>
              <a:rPr lang="en-US" dirty="0"/>
              <a:t>We can write a rule that will attach these attributes to the operator </a:t>
            </a:r>
            <a:r>
              <a:rPr lang="en-US" i="1" dirty="0"/>
              <a:t>after it is selected</a:t>
            </a:r>
            <a:r>
              <a:rPr lang="en-US" dirty="0"/>
              <a:t>.</a:t>
            </a:r>
          </a:p>
          <a:p>
            <a:pPr marL="285750" indent="-285750">
              <a:buFont typeface="Arial" panose="020B0604020202020204" pitchFamily="34" charset="0"/>
              <a:buChar char="•"/>
            </a:pPr>
            <a:r>
              <a:rPr lang="en-US" dirty="0"/>
              <a:t>We can modify the </a:t>
            </a:r>
            <a:r>
              <a:rPr lang="en-US" dirty="0">
                <a:latin typeface="Consolas" panose="020B0609020204030204" pitchFamily="49" charset="0"/>
                <a:ea typeface="Menlo" panose="020B0609030804020204" pitchFamily="49" charset="0"/>
                <a:cs typeface="Menlo" panose="020B0609030804020204" pitchFamily="49" charset="0"/>
              </a:rPr>
              <a:t>^operator</a:t>
            </a:r>
            <a:r>
              <a:rPr lang="en-US" dirty="0"/>
              <a:t> object at any time just like any other object.</a:t>
            </a:r>
          </a:p>
          <a:p>
            <a:pPr marL="285750" indent="-285750">
              <a:buFont typeface="Arial" panose="020B0604020202020204" pitchFamily="34" charset="0"/>
              <a:buChar char="•"/>
            </a:pPr>
            <a:r>
              <a:rPr lang="en-US" dirty="0"/>
              <a:t>Our new rule should match for any attribute that matches the current operator’s weight, and then attach that attribute to the current operator.</a:t>
            </a:r>
          </a:p>
          <a:p>
            <a:pPr marL="285750" indent="-285750">
              <a:buFont typeface="Arial" panose="020B0604020202020204" pitchFamily="34" charset="0"/>
              <a:buChar char="•"/>
            </a:pPr>
            <a:endParaRPr lang="en-US" dirty="0"/>
          </a:p>
          <a:p>
            <a:r>
              <a:rPr lang="en-US" dirty="0"/>
              <a:t>This rule could be either an elaboration rule or an apply rule.</a:t>
            </a:r>
          </a:p>
          <a:p>
            <a:r>
              <a:rPr lang="en-US" dirty="0"/>
              <a:t>We prefer to use an </a:t>
            </a:r>
            <a:r>
              <a:rPr lang="en-US" i="1" dirty="0"/>
              <a:t>apply</a:t>
            </a:r>
            <a:r>
              <a:rPr lang="en-US" dirty="0"/>
              <a:t> rule, because it is more computationally efficient.</a:t>
            </a:r>
          </a:p>
          <a:p>
            <a:pPr marL="285750" indent="-285750">
              <a:buFont typeface="Arial" panose="020B0604020202020204" pitchFamily="34" charset="0"/>
              <a:buChar char="•"/>
            </a:pPr>
            <a:r>
              <a:rPr lang="en-US" dirty="0"/>
              <a:t>(The </a:t>
            </a:r>
            <a:r>
              <a:rPr lang="en-US" dirty="0">
                <a:latin typeface="Consolas" panose="020B0609020204030204" pitchFamily="49" charset="0"/>
                <a:ea typeface="Menlo" panose="020B0609030804020204" pitchFamily="49" charset="0"/>
                <a:cs typeface="Menlo" panose="020B0609030804020204" pitchFamily="49" charset="0"/>
              </a:rPr>
              <a:t>^operator</a:t>
            </a:r>
            <a:r>
              <a:rPr lang="en-US" dirty="0"/>
              <a:t> condition is very specific, so Soar can usually exclude apply rules from match computations very quickly when they don’t match.)</a:t>
            </a:r>
          </a:p>
          <a:p>
            <a:pPr marL="285750" indent="-285750">
              <a:buFont typeface="Arial" panose="020B0604020202020204" pitchFamily="34" charset="0"/>
              <a:buChar char="•"/>
            </a:pPr>
            <a:r>
              <a:rPr lang="en-US" dirty="0"/>
              <a:t>Our apply rule will modify its own operator:</a:t>
            </a:r>
          </a:p>
        </p:txBody>
      </p:sp>
      <p:grpSp>
        <p:nvGrpSpPr>
          <p:cNvPr id="4" name="Group 3">
            <a:extLst>
              <a:ext uri="{FF2B5EF4-FFF2-40B4-BE49-F238E27FC236}">
                <a16:creationId xmlns:a16="http://schemas.microsoft.com/office/drawing/2014/main" id="{0CF0094B-4FC2-92A1-7CBE-DBC9DA10B8FA}"/>
              </a:ext>
            </a:extLst>
          </p:cNvPr>
          <p:cNvGrpSpPr/>
          <p:nvPr/>
        </p:nvGrpSpPr>
        <p:grpSpPr>
          <a:xfrm>
            <a:off x="2236091" y="4556728"/>
            <a:ext cx="3009926" cy="1006804"/>
            <a:chOff x="1857530" y="2221876"/>
            <a:chExt cx="3767766" cy="1260298"/>
          </a:xfrm>
        </p:grpSpPr>
        <p:cxnSp>
          <p:nvCxnSpPr>
            <p:cNvPr id="5" name="Straight Arrow Connector 4">
              <a:extLst>
                <a:ext uri="{FF2B5EF4-FFF2-40B4-BE49-F238E27FC236}">
                  <a16:creationId xmlns:a16="http://schemas.microsoft.com/office/drawing/2014/main" id="{EB996733-A16A-C099-CEFA-4C6F7BD70E62}"/>
                </a:ext>
              </a:extLst>
            </p:cNvPr>
            <p:cNvCxnSpPr>
              <a:cxnSpLocks/>
              <a:stCxn id="7" idx="6"/>
            </p:cNvCxnSpPr>
            <p:nvPr/>
          </p:nvCxnSpPr>
          <p:spPr bwMode="gray">
            <a:xfrm>
              <a:off x="2374895" y="2498877"/>
              <a:ext cx="1250228" cy="270"/>
            </a:xfrm>
            <a:prstGeom prst="straightConnector1">
              <a:avLst/>
            </a:prstGeom>
            <a:ln w="38100" cap="rnd">
              <a:solidFill>
                <a:srgbClr val="00B05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5730758-2465-4201-3275-09DF3B952B18}"/>
                </a:ext>
              </a:extLst>
            </p:cNvPr>
            <p:cNvSpPr txBox="1"/>
            <p:nvPr/>
          </p:nvSpPr>
          <p:spPr bwMode="gray">
            <a:xfrm>
              <a:off x="2502544" y="2221876"/>
              <a:ext cx="1030320" cy="269689"/>
            </a:xfrm>
            <a:prstGeom prst="rect">
              <a:avLst/>
            </a:prstGeom>
            <a:noFill/>
          </p:spPr>
          <p:txBody>
            <a:bodyPr vert="horz" wrap="square" lIns="0" tIns="0" rIns="0" bIns="0" rtlCol="0">
              <a:spAutoFit/>
            </a:bodyPr>
            <a:lstStyle/>
            <a:p>
              <a:pPr algn="l">
                <a:spcBef>
                  <a:spcPts val="600"/>
                </a:spcBef>
              </a:pPr>
              <a:r>
                <a:rPr lang="en-US" sz="1400" b="1" dirty="0">
                  <a:solidFill>
                    <a:srgbClr val="00B050"/>
                  </a:solidFill>
                </a:rPr>
                <a:t>name</a:t>
              </a:r>
            </a:p>
          </p:txBody>
        </p:sp>
        <p:sp>
          <p:nvSpPr>
            <p:cNvPr id="7" name="Oval 6">
              <a:extLst>
                <a:ext uri="{FF2B5EF4-FFF2-40B4-BE49-F238E27FC236}">
                  <a16:creationId xmlns:a16="http://schemas.microsoft.com/office/drawing/2014/main" id="{9EEF1006-3BED-75BF-BCF8-FF6C6694F17A}"/>
                </a:ext>
              </a:extLst>
            </p:cNvPr>
            <p:cNvSpPr/>
            <p:nvPr/>
          </p:nvSpPr>
          <p:spPr bwMode="gray">
            <a:xfrm>
              <a:off x="1857530" y="224019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200" dirty="0">
                  <a:solidFill>
                    <a:schemeClr val="accent6"/>
                  </a:solidFill>
                </a:rPr>
                <a:t>O</a:t>
              </a:r>
              <a:r>
                <a:rPr lang="en-US" sz="1200" i="0" u="none" baseline="0" dirty="0">
                  <a:solidFill>
                    <a:schemeClr val="accent6"/>
                  </a:solidFill>
                </a:rPr>
                <a:t>1</a:t>
              </a:r>
            </a:p>
          </p:txBody>
        </p:sp>
        <p:sp>
          <p:nvSpPr>
            <p:cNvPr id="8" name="TextBox 7">
              <a:extLst>
                <a:ext uri="{FF2B5EF4-FFF2-40B4-BE49-F238E27FC236}">
                  <a16:creationId xmlns:a16="http://schemas.microsoft.com/office/drawing/2014/main" id="{06E5DB37-E711-DADD-FD54-FA6A1729323F}"/>
                </a:ext>
              </a:extLst>
            </p:cNvPr>
            <p:cNvSpPr txBox="1"/>
            <p:nvPr/>
          </p:nvSpPr>
          <p:spPr bwMode="gray">
            <a:xfrm>
              <a:off x="2502544" y="2644579"/>
              <a:ext cx="1030320" cy="269689"/>
            </a:xfrm>
            <a:prstGeom prst="rect">
              <a:avLst/>
            </a:prstGeom>
            <a:noFill/>
          </p:spPr>
          <p:txBody>
            <a:bodyPr vert="horz" wrap="square" lIns="0" tIns="0" rIns="0" bIns="0" rtlCol="0">
              <a:spAutoFit/>
            </a:bodyPr>
            <a:lstStyle/>
            <a:p>
              <a:pPr algn="l">
                <a:spcBef>
                  <a:spcPts val="600"/>
                </a:spcBef>
              </a:pPr>
              <a:r>
                <a:rPr lang="en-US" sz="1400" b="1" dirty="0">
                  <a:solidFill>
                    <a:srgbClr val="00B050"/>
                  </a:solidFill>
                </a:rPr>
                <a:t>weight</a:t>
              </a:r>
            </a:p>
          </p:txBody>
        </p:sp>
        <p:sp>
          <p:nvSpPr>
            <p:cNvPr id="9" name="TextBox 8">
              <a:extLst>
                <a:ext uri="{FF2B5EF4-FFF2-40B4-BE49-F238E27FC236}">
                  <a16:creationId xmlns:a16="http://schemas.microsoft.com/office/drawing/2014/main" id="{45A0789D-B25F-2162-FF7F-AC9E7A66AA3C}"/>
                </a:ext>
              </a:extLst>
            </p:cNvPr>
            <p:cNvSpPr txBox="1"/>
            <p:nvPr/>
          </p:nvSpPr>
          <p:spPr bwMode="gray">
            <a:xfrm>
              <a:off x="2502544" y="3063665"/>
              <a:ext cx="1030320" cy="269689"/>
            </a:xfrm>
            <a:prstGeom prst="rect">
              <a:avLst/>
            </a:prstGeom>
            <a:noFill/>
          </p:spPr>
          <p:txBody>
            <a:bodyPr vert="horz" wrap="square" lIns="0" tIns="0" rIns="0" bIns="0" rtlCol="0">
              <a:spAutoFit/>
            </a:bodyPr>
            <a:lstStyle/>
            <a:p>
              <a:pPr algn="l">
                <a:spcBef>
                  <a:spcPts val="600"/>
                </a:spcBef>
              </a:pPr>
              <a:r>
                <a:rPr lang="en-US" sz="1400" b="1" dirty="0">
                  <a:solidFill>
                    <a:srgbClr val="00B050"/>
                  </a:solidFill>
                </a:rPr>
                <a:t>attribute</a:t>
              </a:r>
            </a:p>
          </p:txBody>
        </p:sp>
        <p:sp>
          <p:nvSpPr>
            <p:cNvPr id="10" name="TextBox 9">
              <a:extLst>
                <a:ext uri="{FF2B5EF4-FFF2-40B4-BE49-F238E27FC236}">
                  <a16:creationId xmlns:a16="http://schemas.microsoft.com/office/drawing/2014/main" id="{E8C3C627-6C14-CDDF-087D-F35FB0448B8D}"/>
                </a:ext>
              </a:extLst>
            </p:cNvPr>
            <p:cNvSpPr txBox="1"/>
            <p:nvPr/>
          </p:nvSpPr>
          <p:spPr bwMode="gray">
            <a:xfrm>
              <a:off x="3625123" y="3212485"/>
              <a:ext cx="1780256" cy="269689"/>
            </a:xfrm>
            <a:prstGeom prst="rect">
              <a:avLst/>
            </a:prstGeom>
            <a:noFill/>
          </p:spPr>
          <p:txBody>
            <a:bodyPr vert="horz" wrap="square" lIns="0" tIns="0" rIns="0" bIns="0" rtlCol="0">
              <a:spAutoFit/>
            </a:bodyPr>
            <a:lstStyle/>
            <a:p>
              <a:pPr algn="l">
                <a:spcBef>
                  <a:spcPts val="600"/>
                </a:spcBef>
              </a:pPr>
              <a:r>
                <a:rPr lang="en-US" sz="1400" b="1" dirty="0">
                  <a:solidFill>
                    <a:srgbClr val="002060"/>
                  </a:solidFill>
                </a:rPr>
                <a:t>”sustainability”</a:t>
              </a:r>
            </a:p>
          </p:txBody>
        </p:sp>
        <p:sp>
          <p:nvSpPr>
            <p:cNvPr id="11" name="TextBox 10">
              <a:extLst>
                <a:ext uri="{FF2B5EF4-FFF2-40B4-BE49-F238E27FC236}">
                  <a16:creationId xmlns:a16="http://schemas.microsoft.com/office/drawing/2014/main" id="{F80EE827-8C99-1060-3A7F-8BB034E1740D}"/>
                </a:ext>
              </a:extLst>
            </p:cNvPr>
            <p:cNvSpPr txBox="1"/>
            <p:nvPr/>
          </p:nvSpPr>
          <p:spPr bwMode="gray">
            <a:xfrm>
              <a:off x="3625124" y="2781769"/>
              <a:ext cx="507040" cy="269689"/>
            </a:xfrm>
            <a:prstGeom prst="rect">
              <a:avLst/>
            </a:prstGeom>
            <a:noFill/>
          </p:spPr>
          <p:txBody>
            <a:bodyPr vert="horz" wrap="square" lIns="0" tIns="0" rIns="0" bIns="0" rtlCol="0">
              <a:spAutoFit/>
            </a:bodyPr>
            <a:lstStyle/>
            <a:p>
              <a:pPr algn="l">
                <a:spcBef>
                  <a:spcPts val="600"/>
                </a:spcBef>
              </a:pPr>
              <a:r>
                <a:rPr lang="en-US" sz="1400" b="1" dirty="0">
                  <a:solidFill>
                    <a:srgbClr val="002060"/>
                  </a:solidFill>
                </a:rPr>
                <a:t>11</a:t>
              </a:r>
            </a:p>
          </p:txBody>
        </p:sp>
        <p:sp>
          <p:nvSpPr>
            <p:cNvPr id="12" name="TextBox 11">
              <a:extLst>
                <a:ext uri="{FF2B5EF4-FFF2-40B4-BE49-F238E27FC236}">
                  <a16:creationId xmlns:a16="http://schemas.microsoft.com/office/drawing/2014/main" id="{A90EFD1D-0A68-DF4B-35BC-525523FD888B}"/>
                </a:ext>
              </a:extLst>
            </p:cNvPr>
            <p:cNvSpPr txBox="1"/>
            <p:nvPr/>
          </p:nvSpPr>
          <p:spPr bwMode="gray">
            <a:xfrm>
              <a:off x="3625123" y="2360376"/>
              <a:ext cx="2000173" cy="269689"/>
            </a:xfrm>
            <a:prstGeom prst="rect">
              <a:avLst/>
            </a:prstGeom>
            <a:noFill/>
          </p:spPr>
          <p:txBody>
            <a:bodyPr vert="horz" wrap="square" lIns="0" tIns="0" rIns="0" bIns="0" rtlCol="0">
              <a:spAutoFit/>
            </a:bodyPr>
            <a:lstStyle/>
            <a:p>
              <a:pPr algn="l">
                <a:spcBef>
                  <a:spcPts val="600"/>
                </a:spcBef>
              </a:pPr>
              <a:r>
                <a:rPr lang="en-US" sz="1400" b="1" dirty="0">
                  <a:solidFill>
                    <a:srgbClr val="002060"/>
                  </a:solidFill>
                </a:rPr>
                <a:t>“evaluate-weight”</a:t>
              </a:r>
            </a:p>
          </p:txBody>
        </p:sp>
        <p:cxnSp>
          <p:nvCxnSpPr>
            <p:cNvPr id="13" name="Elbow Connector 12">
              <a:extLst>
                <a:ext uri="{FF2B5EF4-FFF2-40B4-BE49-F238E27FC236}">
                  <a16:creationId xmlns:a16="http://schemas.microsoft.com/office/drawing/2014/main" id="{6D516922-4CCE-E197-9D65-BA1D79131871}"/>
                </a:ext>
              </a:extLst>
            </p:cNvPr>
            <p:cNvCxnSpPr>
              <a:stCxn id="7" idx="4"/>
              <a:endCxn id="11" idx="1"/>
            </p:cNvCxnSpPr>
            <p:nvPr/>
          </p:nvCxnSpPr>
          <p:spPr bwMode="gray">
            <a:xfrm rot="16200000" flipH="1">
              <a:off x="2791141" y="2082631"/>
              <a:ext cx="159054" cy="1508911"/>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560D657B-F6DF-A76B-9DF4-17BE241FBBF2}"/>
                </a:ext>
              </a:extLst>
            </p:cNvPr>
            <p:cNvCxnSpPr>
              <a:cxnSpLocks/>
              <a:stCxn id="7" idx="4"/>
              <a:endCxn id="10" idx="1"/>
            </p:cNvCxnSpPr>
            <p:nvPr/>
          </p:nvCxnSpPr>
          <p:spPr bwMode="gray">
            <a:xfrm rot="16200000" flipH="1">
              <a:off x="2575783" y="2297988"/>
              <a:ext cx="589770" cy="1508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E109E2A-B15E-88B4-CFD2-4ABC0BDF3710}"/>
              </a:ext>
            </a:extLst>
          </p:cNvPr>
          <p:cNvGrpSpPr/>
          <p:nvPr/>
        </p:nvGrpSpPr>
        <p:grpSpPr>
          <a:xfrm>
            <a:off x="8510510" y="4659985"/>
            <a:ext cx="3009926" cy="1376205"/>
            <a:chOff x="4250410" y="4503617"/>
            <a:chExt cx="3767766" cy="1722707"/>
          </a:xfrm>
        </p:grpSpPr>
        <p:cxnSp>
          <p:nvCxnSpPr>
            <p:cNvPr id="16" name="Straight Arrow Connector 15">
              <a:extLst>
                <a:ext uri="{FF2B5EF4-FFF2-40B4-BE49-F238E27FC236}">
                  <a16:creationId xmlns:a16="http://schemas.microsoft.com/office/drawing/2014/main" id="{B4497ED7-B99E-CD27-BA1A-30D32CC649D2}"/>
                </a:ext>
              </a:extLst>
            </p:cNvPr>
            <p:cNvCxnSpPr>
              <a:cxnSpLocks/>
              <a:stCxn id="18" idx="6"/>
            </p:cNvCxnSpPr>
            <p:nvPr/>
          </p:nvCxnSpPr>
          <p:spPr bwMode="gray">
            <a:xfrm>
              <a:off x="4767775" y="4780618"/>
              <a:ext cx="1250228" cy="270"/>
            </a:xfrm>
            <a:prstGeom prst="straightConnector1">
              <a:avLst/>
            </a:prstGeom>
            <a:ln w="38100" cap="rnd">
              <a:solidFill>
                <a:srgbClr val="00B05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D499E82-AAC3-DF05-0D5F-9DD15ABF46A8}"/>
                </a:ext>
              </a:extLst>
            </p:cNvPr>
            <p:cNvSpPr txBox="1"/>
            <p:nvPr/>
          </p:nvSpPr>
          <p:spPr bwMode="gray">
            <a:xfrm>
              <a:off x="4895424" y="4503617"/>
              <a:ext cx="1030320" cy="269689"/>
            </a:xfrm>
            <a:prstGeom prst="rect">
              <a:avLst/>
            </a:prstGeom>
            <a:noFill/>
          </p:spPr>
          <p:txBody>
            <a:bodyPr vert="horz" wrap="square" lIns="0" tIns="0" rIns="0" bIns="0" rtlCol="0">
              <a:spAutoFit/>
            </a:bodyPr>
            <a:lstStyle/>
            <a:p>
              <a:pPr algn="l">
                <a:spcBef>
                  <a:spcPts val="600"/>
                </a:spcBef>
              </a:pPr>
              <a:r>
                <a:rPr lang="en-US" sz="1400" b="1" dirty="0">
                  <a:solidFill>
                    <a:srgbClr val="00B050"/>
                  </a:solidFill>
                </a:rPr>
                <a:t>name</a:t>
              </a:r>
            </a:p>
          </p:txBody>
        </p:sp>
        <p:sp>
          <p:nvSpPr>
            <p:cNvPr id="18" name="Oval 17">
              <a:extLst>
                <a:ext uri="{FF2B5EF4-FFF2-40B4-BE49-F238E27FC236}">
                  <a16:creationId xmlns:a16="http://schemas.microsoft.com/office/drawing/2014/main" id="{0714DAB4-2039-5895-02E8-E0CD669A3F4D}"/>
                </a:ext>
              </a:extLst>
            </p:cNvPr>
            <p:cNvSpPr/>
            <p:nvPr/>
          </p:nvSpPr>
          <p:spPr bwMode="gray">
            <a:xfrm>
              <a:off x="4250410" y="4521935"/>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200" dirty="0">
                  <a:solidFill>
                    <a:sysClr val="windowText" lastClr="000000"/>
                  </a:solidFill>
                </a:rPr>
                <a:t>O</a:t>
              </a:r>
              <a:r>
                <a:rPr lang="en-US" sz="1200" i="0" u="none" baseline="0" dirty="0">
                  <a:solidFill>
                    <a:sysClr val="windowText" lastClr="000000"/>
                  </a:solidFill>
                </a:rPr>
                <a:t>1</a:t>
              </a:r>
            </a:p>
          </p:txBody>
        </p:sp>
        <p:sp>
          <p:nvSpPr>
            <p:cNvPr id="19" name="TextBox 18">
              <a:extLst>
                <a:ext uri="{FF2B5EF4-FFF2-40B4-BE49-F238E27FC236}">
                  <a16:creationId xmlns:a16="http://schemas.microsoft.com/office/drawing/2014/main" id="{A641A38A-7323-2B54-1738-DC1EAC6E9EFE}"/>
                </a:ext>
              </a:extLst>
            </p:cNvPr>
            <p:cNvSpPr txBox="1"/>
            <p:nvPr/>
          </p:nvSpPr>
          <p:spPr bwMode="gray">
            <a:xfrm>
              <a:off x="4895424" y="4926320"/>
              <a:ext cx="1030320" cy="269689"/>
            </a:xfrm>
            <a:prstGeom prst="rect">
              <a:avLst/>
            </a:prstGeom>
            <a:noFill/>
          </p:spPr>
          <p:txBody>
            <a:bodyPr vert="horz" wrap="square" lIns="0" tIns="0" rIns="0" bIns="0" rtlCol="0">
              <a:spAutoFit/>
            </a:bodyPr>
            <a:lstStyle/>
            <a:p>
              <a:pPr algn="l">
                <a:spcBef>
                  <a:spcPts val="600"/>
                </a:spcBef>
              </a:pPr>
              <a:r>
                <a:rPr lang="en-US" sz="1400" b="1" dirty="0">
                  <a:solidFill>
                    <a:srgbClr val="00B050"/>
                  </a:solidFill>
                </a:rPr>
                <a:t>weight</a:t>
              </a:r>
            </a:p>
          </p:txBody>
        </p:sp>
        <p:sp>
          <p:nvSpPr>
            <p:cNvPr id="20" name="TextBox 19">
              <a:extLst>
                <a:ext uri="{FF2B5EF4-FFF2-40B4-BE49-F238E27FC236}">
                  <a16:creationId xmlns:a16="http://schemas.microsoft.com/office/drawing/2014/main" id="{43AA4030-539C-D543-5E18-8924AE5E6CA0}"/>
                </a:ext>
              </a:extLst>
            </p:cNvPr>
            <p:cNvSpPr txBox="1"/>
            <p:nvPr/>
          </p:nvSpPr>
          <p:spPr bwMode="gray">
            <a:xfrm>
              <a:off x="4895424" y="5345406"/>
              <a:ext cx="1030320" cy="269689"/>
            </a:xfrm>
            <a:prstGeom prst="rect">
              <a:avLst/>
            </a:prstGeom>
            <a:noFill/>
          </p:spPr>
          <p:txBody>
            <a:bodyPr vert="horz" wrap="square" lIns="0" tIns="0" rIns="0" bIns="0" rtlCol="0">
              <a:spAutoFit/>
            </a:bodyPr>
            <a:lstStyle/>
            <a:p>
              <a:pPr algn="l">
                <a:spcBef>
                  <a:spcPts val="600"/>
                </a:spcBef>
              </a:pPr>
              <a:r>
                <a:rPr lang="en-US" sz="1400" b="1" dirty="0">
                  <a:solidFill>
                    <a:srgbClr val="00B050"/>
                  </a:solidFill>
                </a:rPr>
                <a:t>attribute</a:t>
              </a:r>
            </a:p>
          </p:txBody>
        </p:sp>
        <p:sp>
          <p:nvSpPr>
            <p:cNvPr id="21" name="TextBox 20">
              <a:extLst>
                <a:ext uri="{FF2B5EF4-FFF2-40B4-BE49-F238E27FC236}">
                  <a16:creationId xmlns:a16="http://schemas.microsoft.com/office/drawing/2014/main" id="{C8706A05-2E87-3EF7-E788-55943D6C5929}"/>
                </a:ext>
              </a:extLst>
            </p:cNvPr>
            <p:cNvSpPr txBox="1"/>
            <p:nvPr/>
          </p:nvSpPr>
          <p:spPr bwMode="gray">
            <a:xfrm>
              <a:off x="6018003" y="5494226"/>
              <a:ext cx="1780256" cy="269689"/>
            </a:xfrm>
            <a:prstGeom prst="rect">
              <a:avLst/>
            </a:prstGeom>
            <a:noFill/>
          </p:spPr>
          <p:txBody>
            <a:bodyPr vert="horz" wrap="square" lIns="0" tIns="0" rIns="0" bIns="0" rtlCol="0">
              <a:spAutoFit/>
            </a:bodyPr>
            <a:lstStyle/>
            <a:p>
              <a:pPr algn="l">
                <a:spcBef>
                  <a:spcPts val="600"/>
                </a:spcBef>
              </a:pPr>
              <a:r>
                <a:rPr lang="en-US" sz="1400" b="1" dirty="0">
                  <a:solidFill>
                    <a:srgbClr val="002060"/>
                  </a:solidFill>
                </a:rPr>
                <a:t>”sustainability”</a:t>
              </a:r>
            </a:p>
          </p:txBody>
        </p:sp>
        <p:sp>
          <p:nvSpPr>
            <p:cNvPr id="22" name="TextBox 21">
              <a:extLst>
                <a:ext uri="{FF2B5EF4-FFF2-40B4-BE49-F238E27FC236}">
                  <a16:creationId xmlns:a16="http://schemas.microsoft.com/office/drawing/2014/main" id="{8BB4F183-A7FD-1AFB-3519-CA3031B80D59}"/>
                </a:ext>
              </a:extLst>
            </p:cNvPr>
            <p:cNvSpPr txBox="1"/>
            <p:nvPr/>
          </p:nvSpPr>
          <p:spPr bwMode="gray">
            <a:xfrm>
              <a:off x="6018004" y="5063510"/>
              <a:ext cx="507040" cy="269689"/>
            </a:xfrm>
            <a:prstGeom prst="rect">
              <a:avLst/>
            </a:prstGeom>
            <a:noFill/>
          </p:spPr>
          <p:txBody>
            <a:bodyPr vert="horz" wrap="square" lIns="0" tIns="0" rIns="0" bIns="0" rtlCol="0">
              <a:spAutoFit/>
            </a:bodyPr>
            <a:lstStyle/>
            <a:p>
              <a:pPr algn="l">
                <a:spcBef>
                  <a:spcPts val="600"/>
                </a:spcBef>
              </a:pPr>
              <a:r>
                <a:rPr lang="en-US" sz="1400" b="1" dirty="0">
                  <a:solidFill>
                    <a:srgbClr val="002060"/>
                  </a:solidFill>
                </a:rPr>
                <a:t>11</a:t>
              </a:r>
            </a:p>
          </p:txBody>
        </p:sp>
        <p:sp>
          <p:nvSpPr>
            <p:cNvPr id="23" name="TextBox 22">
              <a:extLst>
                <a:ext uri="{FF2B5EF4-FFF2-40B4-BE49-F238E27FC236}">
                  <a16:creationId xmlns:a16="http://schemas.microsoft.com/office/drawing/2014/main" id="{71E5F009-0EF6-B56C-2869-E56E7921C8B0}"/>
                </a:ext>
              </a:extLst>
            </p:cNvPr>
            <p:cNvSpPr txBox="1"/>
            <p:nvPr/>
          </p:nvSpPr>
          <p:spPr bwMode="gray">
            <a:xfrm>
              <a:off x="6018003" y="4642117"/>
              <a:ext cx="2000173" cy="269689"/>
            </a:xfrm>
            <a:prstGeom prst="rect">
              <a:avLst/>
            </a:prstGeom>
            <a:noFill/>
          </p:spPr>
          <p:txBody>
            <a:bodyPr vert="horz" wrap="square" lIns="0" tIns="0" rIns="0" bIns="0" rtlCol="0">
              <a:spAutoFit/>
            </a:bodyPr>
            <a:lstStyle/>
            <a:p>
              <a:pPr algn="l">
                <a:spcBef>
                  <a:spcPts val="600"/>
                </a:spcBef>
              </a:pPr>
              <a:r>
                <a:rPr lang="en-US" sz="1400" b="1" dirty="0">
                  <a:solidFill>
                    <a:srgbClr val="002060"/>
                  </a:solidFill>
                </a:rPr>
                <a:t>“evaluate-weight”</a:t>
              </a:r>
            </a:p>
          </p:txBody>
        </p:sp>
        <p:cxnSp>
          <p:nvCxnSpPr>
            <p:cNvPr id="24" name="Elbow Connector 23">
              <a:extLst>
                <a:ext uri="{FF2B5EF4-FFF2-40B4-BE49-F238E27FC236}">
                  <a16:creationId xmlns:a16="http://schemas.microsoft.com/office/drawing/2014/main" id="{4B5742AF-8524-9212-9D09-5482F8CCCFF2}"/>
                </a:ext>
              </a:extLst>
            </p:cNvPr>
            <p:cNvCxnSpPr>
              <a:stCxn id="18" idx="4"/>
              <a:endCxn id="22" idx="1"/>
            </p:cNvCxnSpPr>
            <p:nvPr/>
          </p:nvCxnSpPr>
          <p:spPr bwMode="gray">
            <a:xfrm rot="16200000" flipH="1">
              <a:off x="5184021" y="4364372"/>
              <a:ext cx="159054" cy="1508911"/>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950EB925-E603-0777-B1DB-31B339C4B9D0}"/>
                </a:ext>
              </a:extLst>
            </p:cNvPr>
            <p:cNvCxnSpPr>
              <a:cxnSpLocks/>
              <a:stCxn id="18" idx="4"/>
              <a:endCxn id="21" idx="1"/>
            </p:cNvCxnSpPr>
            <p:nvPr/>
          </p:nvCxnSpPr>
          <p:spPr bwMode="gray">
            <a:xfrm rot="16200000" flipH="1">
              <a:off x="4968663" y="4579729"/>
              <a:ext cx="589770" cy="1508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1C1EAB9-D55E-830F-C619-DB6D3FBD9C65}"/>
                </a:ext>
              </a:extLst>
            </p:cNvPr>
            <p:cNvSpPr txBox="1"/>
            <p:nvPr/>
          </p:nvSpPr>
          <p:spPr bwMode="gray">
            <a:xfrm>
              <a:off x="4895424" y="5807815"/>
              <a:ext cx="1030320" cy="269689"/>
            </a:xfrm>
            <a:prstGeom prst="rect">
              <a:avLst/>
            </a:prstGeom>
            <a:noFill/>
          </p:spPr>
          <p:txBody>
            <a:bodyPr vert="horz" wrap="square" lIns="0" tIns="0" rIns="0" bIns="0" rtlCol="0">
              <a:spAutoFit/>
            </a:bodyPr>
            <a:lstStyle/>
            <a:p>
              <a:pPr algn="l">
                <a:spcBef>
                  <a:spcPts val="600"/>
                </a:spcBef>
              </a:pPr>
              <a:r>
                <a:rPr lang="en-US" sz="1400" b="1" dirty="0">
                  <a:solidFill>
                    <a:srgbClr val="00B050"/>
                  </a:solidFill>
                </a:rPr>
                <a:t>attribute</a:t>
              </a:r>
            </a:p>
          </p:txBody>
        </p:sp>
        <p:sp>
          <p:nvSpPr>
            <p:cNvPr id="27" name="TextBox 26">
              <a:extLst>
                <a:ext uri="{FF2B5EF4-FFF2-40B4-BE49-F238E27FC236}">
                  <a16:creationId xmlns:a16="http://schemas.microsoft.com/office/drawing/2014/main" id="{0F5FDEBB-422B-BF51-EFCB-277865348EC0}"/>
                </a:ext>
              </a:extLst>
            </p:cNvPr>
            <p:cNvSpPr txBox="1"/>
            <p:nvPr/>
          </p:nvSpPr>
          <p:spPr bwMode="gray">
            <a:xfrm>
              <a:off x="6018003" y="5956635"/>
              <a:ext cx="1780256" cy="269689"/>
            </a:xfrm>
            <a:prstGeom prst="rect">
              <a:avLst/>
            </a:prstGeom>
            <a:noFill/>
          </p:spPr>
          <p:txBody>
            <a:bodyPr vert="horz" wrap="square" lIns="0" tIns="0" rIns="0" bIns="0" rtlCol="0">
              <a:spAutoFit/>
            </a:bodyPr>
            <a:lstStyle/>
            <a:p>
              <a:pPr algn="l">
                <a:spcBef>
                  <a:spcPts val="600"/>
                </a:spcBef>
              </a:pPr>
              <a:r>
                <a:rPr lang="en-US" sz="1400" b="1" dirty="0">
                  <a:solidFill>
                    <a:srgbClr val="002060"/>
                  </a:solidFill>
                </a:rPr>
                <a:t>”quality”</a:t>
              </a:r>
            </a:p>
          </p:txBody>
        </p:sp>
        <p:cxnSp>
          <p:nvCxnSpPr>
            <p:cNvPr id="28" name="Elbow Connector 27">
              <a:extLst>
                <a:ext uri="{FF2B5EF4-FFF2-40B4-BE49-F238E27FC236}">
                  <a16:creationId xmlns:a16="http://schemas.microsoft.com/office/drawing/2014/main" id="{039582B0-BBC1-1653-53F4-FF1B0EB1D495}"/>
                </a:ext>
              </a:extLst>
            </p:cNvPr>
            <p:cNvCxnSpPr>
              <a:cxnSpLocks/>
              <a:stCxn id="18" idx="4"/>
              <a:endCxn id="27" idx="1"/>
            </p:cNvCxnSpPr>
            <p:nvPr/>
          </p:nvCxnSpPr>
          <p:spPr bwMode="gray">
            <a:xfrm rot="16200000" flipH="1">
              <a:off x="4737457" y="4810935"/>
              <a:ext cx="1052179" cy="1508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29" name="Rounded Rectangle 28">
            <a:extLst>
              <a:ext uri="{FF2B5EF4-FFF2-40B4-BE49-F238E27FC236}">
                <a16:creationId xmlns:a16="http://schemas.microsoft.com/office/drawing/2014/main" id="{28916347-5EC1-F8C2-35BD-66F477D82B83}"/>
              </a:ext>
            </a:extLst>
          </p:cNvPr>
          <p:cNvSpPr/>
          <p:nvPr/>
        </p:nvSpPr>
        <p:spPr bwMode="gray">
          <a:xfrm>
            <a:off x="1020564" y="5701859"/>
            <a:ext cx="905256" cy="388884"/>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propose</a:t>
            </a:r>
          </a:p>
        </p:txBody>
      </p:sp>
      <p:sp>
        <p:nvSpPr>
          <p:cNvPr id="31" name="Rounded Rectangle 30">
            <a:extLst>
              <a:ext uri="{FF2B5EF4-FFF2-40B4-BE49-F238E27FC236}">
                <a16:creationId xmlns:a16="http://schemas.microsoft.com/office/drawing/2014/main" id="{A81BD43A-637D-71CE-7392-5CC478E0138A}"/>
              </a:ext>
            </a:extLst>
          </p:cNvPr>
          <p:cNvSpPr/>
          <p:nvPr/>
        </p:nvSpPr>
        <p:spPr bwMode="gray">
          <a:xfrm>
            <a:off x="5353504" y="5701859"/>
            <a:ext cx="905256" cy="388884"/>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select</a:t>
            </a:r>
          </a:p>
        </p:txBody>
      </p:sp>
      <p:sp>
        <p:nvSpPr>
          <p:cNvPr id="32" name="Rounded Rectangle 31">
            <a:extLst>
              <a:ext uri="{FF2B5EF4-FFF2-40B4-BE49-F238E27FC236}">
                <a16:creationId xmlns:a16="http://schemas.microsoft.com/office/drawing/2014/main" id="{AB9966E5-C1E9-894B-BC91-B17723E0EEA3}"/>
              </a:ext>
            </a:extLst>
          </p:cNvPr>
          <p:cNvSpPr/>
          <p:nvPr/>
        </p:nvSpPr>
        <p:spPr bwMode="gray">
          <a:xfrm>
            <a:off x="7081710" y="5701859"/>
            <a:ext cx="905256" cy="388884"/>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apply</a:t>
            </a:r>
          </a:p>
        </p:txBody>
      </p:sp>
      <p:cxnSp>
        <p:nvCxnSpPr>
          <p:cNvPr id="34" name="Elbow Connector 33">
            <a:extLst>
              <a:ext uri="{FF2B5EF4-FFF2-40B4-BE49-F238E27FC236}">
                <a16:creationId xmlns:a16="http://schemas.microsoft.com/office/drawing/2014/main" id="{1B79FE4C-61FE-0D1F-4536-1E9AEE9541C9}"/>
              </a:ext>
            </a:extLst>
          </p:cNvPr>
          <p:cNvCxnSpPr>
            <a:cxnSpLocks/>
            <a:stCxn id="29" idx="0"/>
          </p:cNvCxnSpPr>
          <p:nvPr/>
        </p:nvCxnSpPr>
        <p:spPr bwMode="gray">
          <a:xfrm rot="5400000" flipH="1" flipV="1">
            <a:off x="1337607" y="4913600"/>
            <a:ext cx="923845" cy="652675"/>
          </a:xfrm>
          <a:prstGeom prst="bentConnector2">
            <a:avLst/>
          </a:prstGeom>
          <a:ln w="57150" cap="rnd">
            <a:solidFill>
              <a:schemeClr val="tx2"/>
            </a:solidFill>
            <a:prstDash val="sysDash"/>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6B492F52-7FA3-7FED-9EA1-FA88B9BC1C93}"/>
              </a:ext>
            </a:extLst>
          </p:cNvPr>
          <p:cNvCxnSpPr>
            <a:cxnSpLocks/>
            <a:stCxn id="12" idx="3"/>
            <a:endCxn id="31" idx="0"/>
          </p:cNvCxnSpPr>
          <p:nvPr/>
        </p:nvCxnSpPr>
        <p:spPr bwMode="gray">
          <a:xfrm>
            <a:off x="5246017" y="4775092"/>
            <a:ext cx="560115" cy="926767"/>
          </a:xfrm>
          <a:prstGeom prst="bentConnector2">
            <a:avLst/>
          </a:prstGeom>
          <a:ln w="57150" cap="rnd">
            <a:solidFill>
              <a:schemeClr val="tx2"/>
            </a:solidFill>
            <a:prstDash val="sysDash"/>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4FBE63AD-3ADB-539E-3070-B8FFA5529649}"/>
              </a:ext>
            </a:extLst>
          </p:cNvPr>
          <p:cNvCxnSpPr>
            <a:cxnSpLocks/>
            <a:stCxn id="31" idx="3"/>
            <a:endCxn id="32" idx="1"/>
          </p:cNvCxnSpPr>
          <p:nvPr/>
        </p:nvCxnSpPr>
        <p:spPr bwMode="gray">
          <a:xfrm>
            <a:off x="6258760" y="5896301"/>
            <a:ext cx="822950" cy="12700"/>
          </a:xfrm>
          <a:prstGeom prst="bentConnector3">
            <a:avLst>
              <a:gd name="adj1" fmla="val 50000"/>
            </a:avLst>
          </a:prstGeom>
          <a:ln w="57150" cap="rnd">
            <a:solidFill>
              <a:schemeClr val="tx2"/>
            </a:solidFill>
            <a:prstDash val="sysDash"/>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F602CAA7-F16B-3626-902C-6BA0E6445AFD}"/>
              </a:ext>
            </a:extLst>
          </p:cNvPr>
          <p:cNvCxnSpPr>
            <a:cxnSpLocks/>
            <a:stCxn id="32" idx="0"/>
          </p:cNvCxnSpPr>
          <p:nvPr/>
        </p:nvCxnSpPr>
        <p:spPr bwMode="gray">
          <a:xfrm rot="5400000" flipH="1" flipV="1">
            <a:off x="7519665" y="4895944"/>
            <a:ext cx="820588" cy="791243"/>
          </a:xfrm>
          <a:prstGeom prst="bentConnector2">
            <a:avLst/>
          </a:prstGeom>
          <a:ln w="57150" cap="rnd">
            <a:solidFill>
              <a:schemeClr val="tx2"/>
            </a:solidFill>
            <a:prstDash val="sysDash"/>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781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D15AC-ED2F-A9DA-E2A4-3E832B776FA5}"/>
              </a:ext>
            </a:extLst>
          </p:cNvPr>
          <p:cNvSpPr>
            <a:spLocks noGrp="1"/>
          </p:cNvSpPr>
          <p:nvPr>
            <p:ph type="title"/>
          </p:nvPr>
        </p:nvSpPr>
        <p:spPr/>
        <p:txBody>
          <a:bodyPr/>
          <a:lstStyle/>
          <a:p>
            <a:r>
              <a:rPr lang="en-US" dirty="0"/>
              <a:t>STEP 1: New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evaluate-weight</a:t>
            </a:r>
            <a:r>
              <a:rPr lang="en-US" dirty="0">
                <a:latin typeface="Consolas" panose="020B0609020204030204" pitchFamily="49" charset="0"/>
              </a:rPr>
              <a:t>)</a:t>
            </a:r>
            <a:r>
              <a:rPr lang="en-US" dirty="0"/>
              <a:t> Apply Rule</a:t>
            </a:r>
            <a:endParaRPr lang="en-US" i="1" dirty="0"/>
          </a:p>
        </p:txBody>
      </p:sp>
      <p:sp>
        <p:nvSpPr>
          <p:cNvPr id="2" name="Content Placeholder 1">
            <a:extLst>
              <a:ext uri="{FF2B5EF4-FFF2-40B4-BE49-F238E27FC236}">
                <a16:creationId xmlns:a16="http://schemas.microsoft.com/office/drawing/2014/main" id="{C334B626-AC46-22DC-F706-787708B7CFBA}"/>
              </a:ext>
            </a:extLst>
          </p:cNvPr>
          <p:cNvSpPr>
            <a:spLocks noGrp="1"/>
          </p:cNvSpPr>
          <p:nvPr>
            <p:ph idx="1"/>
          </p:nvPr>
        </p:nvSpPr>
        <p:spPr>
          <a:xfrm>
            <a:off x="1524000" y="1271017"/>
            <a:ext cx="9144000" cy="2881468"/>
          </a:xfrm>
        </p:spPr>
        <p:txBody>
          <a:bodyPr>
            <a:normAutofit lnSpcReduction="10000"/>
          </a:bodyPr>
          <a:lstStyle/>
          <a:p>
            <a:pPr marL="342900" indent="-342900">
              <a:buAutoNum type="arabicPeriod"/>
            </a:pPr>
            <a:r>
              <a:rPr lang="en-US" dirty="0"/>
              <a:t>Open your </a:t>
            </a:r>
            <a:r>
              <a:rPr lang="en-US" dirty="0" err="1">
                <a:latin typeface="Consolas" panose="020B0609020204030204" pitchFamily="49" charset="0"/>
                <a:ea typeface="Menlo" panose="020B0609030804020204" pitchFamily="49" charset="0"/>
                <a:cs typeface="Menlo" panose="020B0609030804020204" pitchFamily="49" charset="0"/>
              </a:rPr>
              <a:t>agent_starter_tie.soar</a:t>
            </a:r>
            <a:r>
              <a:rPr lang="en-US" dirty="0"/>
              <a:t> file and find the comments for STEP 1.</a:t>
            </a:r>
          </a:p>
          <a:p>
            <a:pPr marL="342900" indent="-342900">
              <a:buAutoNum type="arabicPeriod"/>
            </a:pPr>
            <a:r>
              <a:rPr lang="en-US" dirty="0"/>
              <a:t>Write the desired rule according to the instructions.</a:t>
            </a:r>
          </a:p>
          <a:p>
            <a:pPr marL="571500" lvl="1" indent="-342900"/>
            <a:r>
              <a:rPr lang="en-US" dirty="0"/>
              <a:t>It should fire once for each input priority attribute that has the selected weight value and attach that attribute to the selected operator.</a:t>
            </a:r>
          </a:p>
          <a:p>
            <a:pPr marL="800100" lvl="3" indent="-342900"/>
            <a:r>
              <a:rPr lang="en-US" dirty="0"/>
              <a:t>HINT: Reference input priority attributes in the same way the proposal does.</a:t>
            </a:r>
          </a:p>
          <a:p>
            <a:pPr marL="571500" lvl="1" indent="-342900"/>
            <a:r>
              <a:rPr lang="en-US" dirty="0"/>
              <a:t>The RHS will add a single </a:t>
            </a:r>
            <a:r>
              <a:rPr lang="en-US" dirty="0">
                <a:latin typeface="Consolas" panose="020B0609020204030204" pitchFamily="49" charset="0"/>
                <a:ea typeface="Menlo" panose="020B0609030804020204" pitchFamily="49" charset="0"/>
                <a:cs typeface="Menlo" panose="020B0609030804020204" pitchFamily="49" charset="0"/>
              </a:rPr>
              <a:t>^attribute</a:t>
            </a:r>
            <a:r>
              <a:rPr lang="en-US" dirty="0"/>
              <a:t> WME to the selected operator.</a:t>
            </a:r>
          </a:p>
          <a:p>
            <a:pPr marL="342900" indent="-342900">
              <a:buFont typeface="+mj-lt"/>
              <a:buAutoNum type="arabicPeriod"/>
            </a:pPr>
            <a:r>
              <a:rPr lang="en-US" dirty="0"/>
              <a:t>Test that your rule by running for 5 steps.</a:t>
            </a:r>
          </a:p>
          <a:p>
            <a:pPr marL="571500" lvl="1" indent="-342900"/>
            <a:r>
              <a:rPr lang="en-US" dirty="0"/>
              <a:t>After the agent evaluates </a:t>
            </a:r>
            <a:r>
              <a:rPr lang="en-US" dirty="0">
                <a:latin typeface="Consolas" panose="020B0609020204030204" pitchFamily="49" charset="0"/>
                <a:ea typeface="Menlo" panose="020B0609030804020204" pitchFamily="49" charset="0"/>
                <a:cs typeface="Menlo" panose="020B0609030804020204" pitchFamily="49" charset="0"/>
              </a:rPr>
              <a:t>total-cost</a:t>
            </a:r>
            <a:r>
              <a:rPr lang="en-US" dirty="0"/>
              <a:t>, you should see two messages from your new rule firing for weight 11, one for each of </a:t>
            </a:r>
            <a:r>
              <a:rPr lang="en-US" dirty="0">
                <a:latin typeface="Consolas" panose="020B0609020204030204" pitchFamily="49" charset="0"/>
                <a:ea typeface="Menlo" panose="020B0609030804020204" pitchFamily="49" charset="0"/>
                <a:cs typeface="Menlo" panose="020B0609030804020204" pitchFamily="49" charset="0"/>
              </a:rPr>
              <a:t>quality</a:t>
            </a:r>
            <a:r>
              <a:rPr lang="en-US" dirty="0"/>
              <a:t> and </a:t>
            </a:r>
            <a:r>
              <a:rPr lang="en-US" dirty="0">
                <a:latin typeface="Consolas" panose="020B0609020204030204" pitchFamily="49" charset="0"/>
                <a:ea typeface="Menlo" panose="020B0609030804020204" pitchFamily="49" charset="0"/>
                <a:cs typeface="Menlo" panose="020B0609030804020204" pitchFamily="49" charset="0"/>
              </a:rPr>
              <a:t>sustainability</a:t>
            </a:r>
            <a:r>
              <a:rPr lang="en-US" dirty="0"/>
              <a: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318406BD-4F8B-6F70-42F2-7A8220B4CC9C}"/>
              </a:ext>
            </a:extLst>
          </p:cNvPr>
          <p:cNvPicPr>
            <a:picLocks noChangeAspect="1"/>
          </p:cNvPicPr>
          <p:nvPr/>
        </p:nvPicPr>
        <p:blipFill rotWithShape="1">
          <a:blip r:embed="rId2"/>
          <a:srcRect t="-1365" b="205"/>
          <a:stretch/>
        </p:blipFill>
        <p:spPr>
          <a:xfrm>
            <a:off x="2933708" y="4152485"/>
            <a:ext cx="6324584" cy="2031499"/>
          </a:xfrm>
          <a:prstGeom prst="rect">
            <a:avLst/>
          </a:prstGeom>
          <a:ln>
            <a:solidFill>
              <a:schemeClr val="accent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F551D2AC-64D1-4AAB-40E2-212686223952}"/>
              </a:ext>
            </a:extLst>
          </p:cNvPr>
          <p:cNvSpPr/>
          <p:nvPr/>
        </p:nvSpPr>
        <p:spPr bwMode="gray">
          <a:xfrm>
            <a:off x="2933708" y="4879520"/>
            <a:ext cx="6324584" cy="493776"/>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55142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AE452-3657-07D8-5C25-A121EC720C9A}"/>
              </a:ext>
            </a:extLst>
          </p:cNvPr>
          <p:cNvSpPr>
            <a:spLocks noGrp="1"/>
          </p:cNvSpPr>
          <p:nvPr>
            <p:ph type="title"/>
          </p:nvPr>
        </p:nvSpPr>
        <p:spPr/>
        <p:txBody>
          <a:bodyPr/>
          <a:lstStyle/>
          <a:p>
            <a:r>
              <a:rPr lang="en-US" dirty="0"/>
              <a:t>An </a:t>
            </a:r>
            <a:r>
              <a:rPr lang="en-US" dirty="0" err="1"/>
              <a:t>i</a:t>
            </a:r>
            <a:r>
              <a:rPr lang="en-US" dirty="0"/>
              <a:t>-supported Apply Rule?</a:t>
            </a:r>
          </a:p>
        </p:txBody>
      </p:sp>
      <p:sp>
        <p:nvSpPr>
          <p:cNvPr id="2" name="Content Placeholder 1">
            <a:extLst>
              <a:ext uri="{FF2B5EF4-FFF2-40B4-BE49-F238E27FC236}">
                <a16:creationId xmlns:a16="http://schemas.microsoft.com/office/drawing/2014/main" id="{34977C6D-D532-6373-6F2B-AFFE183D1CB1}"/>
              </a:ext>
            </a:extLst>
          </p:cNvPr>
          <p:cNvSpPr>
            <a:spLocks noGrp="1"/>
          </p:cNvSpPr>
          <p:nvPr>
            <p:ph idx="1"/>
          </p:nvPr>
        </p:nvSpPr>
        <p:spPr>
          <a:xfrm>
            <a:off x="1524000" y="1557210"/>
            <a:ext cx="9144000" cy="4093782"/>
          </a:xfrm>
        </p:spPr>
        <p:txBody>
          <a:bodyPr>
            <a:normAutofit/>
          </a:bodyPr>
          <a:lstStyle/>
          <a:p>
            <a:r>
              <a:rPr lang="en-US" dirty="0"/>
              <a:t>This new rule is actually </a:t>
            </a:r>
            <a:r>
              <a:rPr lang="en-US" dirty="0" err="1"/>
              <a:t>i</a:t>
            </a:r>
            <a:r>
              <a:rPr lang="en-US" dirty="0"/>
              <a:t>-supported, not o-supported.</a:t>
            </a:r>
          </a:p>
          <a:p>
            <a:pPr marL="285750" indent="-285750">
              <a:buFont typeface="Arial" panose="020B0604020202020204" pitchFamily="34" charset="0"/>
              <a:buChar char="•"/>
            </a:pPr>
            <a:r>
              <a:rPr lang="en-US" dirty="0"/>
              <a:t>Its results are undone as soon as its instantiation no longer matches. (see Lesson 06)</a:t>
            </a:r>
          </a:p>
          <a:p>
            <a:r>
              <a:rPr lang="en-US" dirty="0"/>
              <a:t>In Soar, any rule that </a:t>
            </a:r>
            <a:r>
              <a:rPr lang="en-US" i="1" dirty="0"/>
              <a:t>modifies</a:t>
            </a:r>
            <a:r>
              <a:rPr lang="en-US" dirty="0"/>
              <a:t> an </a:t>
            </a:r>
            <a:r>
              <a:rPr lang="en-US" dirty="0">
                <a:latin typeface="Consolas" panose="020B0609020204030204" pitchFamily="49" charset="0"/>
                <a:ea typeface="Menlo" panose="020B0609030804020204" pitchFamily="49" charset="0"/>
                <a:cs typeface="Menlo" panose="020B0609030804020204" pitchFamily="49" charset="0"/>
              </a:rPr>
              <a:t>^operator</a:t>
            </a:r>
            <a:r>
              <a:rPr lang="en-US" dirty="0"/>
              <a:t> object is given </a:t>
            </a:r>
            <a:r>
              <a:rPr lang="en-US" dirty="0" err="1"/>
              <a:t>i</a:t>
            </a:r>
            <a:r>
              <a:rPr lang="en-US" dirty="0"/>
              <a:t>-support, even apply rules.</a:t>
            </a:r>
          </a:p>
          <a:p>
            <a:pPr marL="285750" indent="-285750">
              <a:buFont typeface="Arial" panose="020B0604020202020204" pitchFamily="34" charset="0"/>
              <a:buChar char="•"/>
            </a:pPr>
            <a:r>
              <a:rPr lang="en-US" dirty="0"/>
              <a:t>So operator proposals/preferences will </a:t>
            </a:r>
            <a:r>
              <a:rPr lang="en-US" i="1" dirty="0"/>
              <a:t>always</a:t>
            </a:r>
            <a:r>
              <a:rPr lang="en-US" dirty="0"/>
              <a:t> be </a:t>
            </a:r>
            <a:r>
              <a:rPr lang="en-US" dirty="0" err="1"/>
              <a:t>i</a:t>
            </a:r>
            <a:r>
              <a:rPr lang="en-US" dirty="0"/>
              <a:t>-supported (they modify operators).</a:t>
            </a:r>
          </a:p>
          <a:p>
            <a:pPr marL="285750" indent="-285750">
              <a:buFont typeface="Arial" panose="020B0604020202020204" pitchFamily="34" charset="0"/>
              <a:buChar char="•"/>
            </a:pPr>
            <a:r>
              <a:rPr lang="en-US" dirty="0"/>
              <a:t>See Soar Manual section 2.7.6 (page 32) for more explanation.</a:t>
            </a:r>
          </a:p>
          <a:p>
            <a:endParaRPr lang="en-US" dirty="0"/>
          </a:p>
          <a:p>
            <a:r>
              <a:rPr lang="en-US" dirty="0"/>
              <a:t>This makes no difference for our agent.</a:t>
            </a:r>
          </a:p>
          <a:p>
            <a:pPr marL="285750" indent="-285750">
              <a:buFont typeface="Arial" panose="020B0604020202020204" pitchFamily="34" charset="0"/>
              <a:buChar char="•"/>
            </a:pPr>
            <a:r>
              <a:rPr lang="en-US" dirty="0"/>
              <a:t>Our new rule won’t retract before the proposal does.</a:t>
            </a:r>
          </a:p>
          <a:p>
            <a:r>
              <a:rPr lang="en-US" dirty="0"/>
              <a:t>But sometimes (rarely) this behavior becomes important.</a:t>
            </a:r>
          </a:p>
          <a:p>
            <a:endParaRPr lang="en-US" dirty="0"/>
          </a:p>
          <a:p>
            <a:r>
              <a:rPr lang="en-US" b="1" dirty="0"/>
              <a:t>Main takeaway</a:t>
            </a:r>
            <a:r>
              <a:rPr lang="en-US" dirty="0"/>
              <a:t>: Treat rules that augment operators as if</a:t>
            </a:r>
            <a:br>
              <a:rPr lang="en-US" dirty="0"/>
            </a:br>
            <a:r>
              <a:rPr lang="en-US" dirty="0"/>
              <a:t>they are elaboration rules.</a:t>
            </a:r>
          </a:p>
        </p:txBody>
      </p:sp>
      <p:sp>
        <p:nvSpPr>
          <p:cNvPr id="4" name="TextBox 3">
            <a:extLst>
              <a:ext uri="{FF2B5EF4-FFF2-40B4-BE49-F238E27FC236}">
                <a16:creationId xmlns:a16="http://schemas.microsoft.com/office/drawing/2014/main" id="{D32F982A-C9BB-F4FF-E1D1-552913DDCA3C}"/>
              </a:ext>
            </a:extLst>
          </p:cNvPr>
          <p:cNvSpPr txBox="1"/>
          <p:nvPr/>
        </p:nvSpPr>
        <p:spPr bwMode="gray">
          <a:xfrm>
            <a:off x="7260336" y="3429000"/>
            <a:ext cx="4527592" cy="2031325"/>
          </a:xfrm>
          <a:prstGeom prst="rect">
            <a:avLst/>
          </a:prstGeom>
          <a:noFill/>
        </p:spPr>
        <p:txBody>
          <a:bodyPr wrap="square">
            <a:spAutoFit/>
          </a:bodyPr>
          <a:lstStyle/>
          <a:p>
            <a:r>
              <a:rPr lang="en-US" b="0" dirty="0" err="1">
                <a:solidFill>
                  <a:schemeClr val="tx1">
                    <a:lumMod val="50000"/>
                  </a:schemeClr>
                </a:solidFill>
                <a:effectLst/>
                <a:latin typeface="Consolas" panose="020B0609020204030204" pitchFamily="49" charset="0"/>
              </a:rPr>
              <a:t>sp</a:t>
            </a:r>
            <a:r>
              <a:rPr lang="en-US" b="0" dirty="0">
                <a:solidFill>
                  <a:schemeClr val="tx1">
                    <a:lumMod val="50000"/>
                  </a:schemeClr>
                </a:solidFill>
                <a:effectLst/>
                <a:latin typeface="Consolas" panose="020B0609020204030204" pitchFamily="49" charset="0"/>
              </a:rPr>
              <a:t> {apply*my-op*modify-operator</a:t>
            </a:r>
          </a:p>
          <a:p>
            <a:r>
              <a:rPr lang="en-US" dirty="0">
                <a:solidFill>
                  <a:schemeClr val="tx1">
                    <a:lumMod val="50000"/>
                  </a:schemeClr>
                </a:solidFill>
                <a:latin typeface="Consolas" panose="020B0609020204030204" pitchFamily="49" charset="0"/>
              </a:rPr>
              <a:t>    “An </a:t>
            </a:r>
            <a:r>
              <a:rPr lang="en-US" dirty="0" err="1">
                <a:solidFill>
                  <a:schemeClr val="tx1">
                    <a:lumMod val="50000"/>
                  </a:schemeClr>
                </a:solidFill>
                <a:latin typeface="Consolas" panose="020B0609020204030204" pitchFamily="49" charset="0"/>
              </a:rPr>
              <a:t>i</a:t>
            </a:r>
            <a:r>
              <a:rPr lang="en-US" dirty="0">
                <a:solidFill>
                  <a:schemeClr val="tx1">
                    <a:lumMod val="50000"/>
                  </a:schemeClr>
                </a:solidFill>
                <a:latin typeface="Consolas" panose="020B0609020204030204" pitchFamily="49" charset="0"/>
              </a:rPr>
              <a:t>-supported apply rule”</a:t>
            </a:r>
            <a:endParaRPr lang="en-US" b="0" dirty="0">
              <a:solidFill>
                <a:schemeClr val="tx1">
                  <a:lumMod val="50000"/>
                </a:schemeClr>
              </a:solidFill>
              <a:effectLst/>
              <a:latin typeface="Consolas" panose="020B0609020204030204" pitchFamily="49" charset="0"/>
            </a:endParaRPr>
          </a:p>
          <a:p>
            <a:r>
              <a:rPr lang="en-US" b="0" dirty="0">
                <a:solidFill>
                  <a:schemeClr val="tx1">
                    <a:lumMod val="50000"/>
                  </a:schemeClr>
                </a:solidFill>
                <a:effectLst/>
                <a:latin typeface="Consolas" panose="020B0609020204030204" pitchFamily="49" charset="0"/>
              </a:rPr>
              <a:t>    (state &lt;s&gt; ^operator &lt;o&gt;</a:t>
            </a:r>
          </a:p>
          <a:p>
            <a:r>
              <a:rPr lang="en-US" b="0" dirty="0">
                <a:solidFill>
                  <a:schemeClr val="tx1">
                    <a:lumMod val="50000"/>
                  </a:schemeClr>
                </a:solidFill>
                <a:effectLst/>
                <a:latin typeface="Consolas" panose="020B0609020204030204" pitchFamily="49" charset="0"/>
              </a:rPr>
              <a:t>               ^fizz &lt;buzz&gt;)</a:t>
            </a:r>
          </a:p>
          <a:p>
            <a:r>
              <a:rPr lang="en-US" b="0" dirty="0">
                <a:solidFill>
                  <a:schemeClr val="tx1">
                    <a:lumMod val="50000"/>
                  </a:schemeClr>
                </a:solidFill>
                <a:effectLst/>
                <a:latin typeface="Consolas" panose="020B0609020204030204" pitchFamily="49" charset="0"/>
              </a:rPr>
              <a:t>    (&lt;o&gt; ^name my-op)</a:t>
            </a:r>
          </a:p>
          <a:p>
            <a:r>
              <a:rPr lang="en-US" b="0" dirty="0">
                <a:solidFill>
                  <a:schemeClr val="tx1">
                    <a:lumMod val="50000"/>
                  </a:schemeClr>
                </a:solidFill>
                <a:effectLst/>
                <a:latin typeface="Consolas" panose="020B0609020204030204" pitchFamily="49" charset="0"/>
              </a:rPr>
              <a:t>    --&gt;</a:t>
            </a:r>
          </a:p>
          <a:p>
            <a:r>
              <a:rPr lang="en-US" b="0" dirty="0">
                <a:solidFill>
                  <a:schemeClr val="tx1">
                    <a:lumMod val="50000"/>
                  </a:schemeClr>
                </a:solidFill>
                <a:effectLst/>
                <a:latin typeface="Consolas" panose="020B0609020204030204" pitchFamily="49" charset="0"/>
              </a:rPr>
              <a:t>    (&lt;o&gt; ^fizz &lt;buzz&gt;)}</a:t>
            </a:r>
          </a:p>
        </p:txBody>
      </p:sp>
    </p:spTree>
    <p:extLst>
      <p:ext uri="{BB962C8B-B14F-4D97-AF65-F5344CB8AC3E}">
        <p14:creationId xmlns:p14="http://schemas.microsoft.com/office/powerpoint/2010/main" val="2650392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A3F2B-49D4-0793-4534-DCC149D61544}"/>
              </a:ext>
            </a:extLst>
          </p:cNvPr>
          <p:cNvSpPr>
            <a:spLocks noGrp="1"/>
          </p:cNvSpPr>
          <p:nvPr>
            <p:ph type="title"/>
          </p:nvPr>
        </p:nvSpPr>
        <p:spPr/>
        <p:txBody>
          <a:bodyPr/>
          <a:lstStyle/>
          <a:p>
            <a:r>
              <a:rPr lang="en-US" dirty="0"/>
              <a:t>STEP 2: Detecting Multiple Attributes</a:t>
            </a:r>
          </a:p>
        </p:txBody>
      </p:sp>
      <p:sp>
        <p:nvSpPr>
          <p:cNvPr id="2" name="Text Placeholder 1">
            <a:extLst>
              <a:ext uri="{FF2B5EF4-FFF2-40B4-BE49-F238E27FC236}">
                <a16:creationId xmlns:a16="http://schemas.microsoft.com/office/drawing/2014/main" id="{2FDBACCF-4AD5-DDDD-95A4-CA65E4520D37}"/>
              </a:ext>
            </a:extLst>
          </p:cNvPr>
          <p:cNvSpPr>
            <a:spLocks noGrp="1"/>
          </p:cNvSpPr>
          <p:nvPr>
            <p:ph type="body" idx="1"/>
          </p:nvPr>
        </p:nvSpPr>
        <p:spPr/>
        <p:txBody>
          <a:bodyPr/>
          <a:lstStyle/>
          <a:p>
            <a:r>
              <a:rPr lang="en-US" dirty="0"/>
              <a:t>And Triggering and New Substate</a:t>
            </a:r>
          </a:p>
        </p:txBody>
      </p:sp>
    </p:spTree>
    <p:extLst>
      <p:ext uri="{BB962C8B-B14F-4D97-AF65-F5344CB8AC3E}">
        <p14:creationId xmlns:p14="http://schemas.microsoft.com/office/powerpoint/2010/main" val="2360666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936B3C-F0B9-98A6-FA2B-3CD49F7A5906}"/>
              </a:ext>
            </a:extLst>
          </p:cNvPr>
          <p:cNvPicPr>
            <a:picLocks noChangeAspect="1"/>
          </p:cNvPicPr>
          <p:nvPr/>
        </p:nvPicPr>
        <p:blipFill rotWithShape="1">
          <a:blip r:embed="rId2"/>
          <a:srcRect t="-1365" b="205"/>
          <a:stretch/>
        </p:blipFill>
        <p:spPr>
          <a:xfrm>
            <a:off x="5618375" y="4307687"/>
            <a:ext cx="5948785" cy="1910790"/>
          </a:xfrm>
          <a:prstGeom prst="rect">
            <a:avLst/>
          </a:prstGeom>
          <a:ln>
            <a:solidFill>
              <a:schemeClr val="accent1"/>
            </a:solid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CBDFF192-A5F4-6499-E18C-A6A367D37D1D}"/>
              </a:ext>
            </a:extLst>
          </p:cNvPr>
          <p:cNvSpPr>
            <a:spLocks noGrp="1"/>
          </p:cNvSpPr>
          <p:nvPr>
            <p:ph type="title"/>
          </p:nvPr>
        </p:nvSpPr>
        <p:spPr/>
        <p:txBody>
          <a:bodyPr/>
          <a:lstStyle/>
          <a:p>
            <a:r>
              <a:rPr lang="en-US" dirty="0"/>
              <a:t>Review: Desired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evaluate-weight</a:t>
            </a:r>
            <a:r>
              <a:rPr lang="en-US" dirty="0">
                <a:latin typeface="Consolas" panose="020B0609020204030204" pitchFamily="49" charset="0"/>
              </a:rPr>
              <a:t>)</a:t>
            </a:r>
            <a:r>
              <a:rPr lang="en-US" dirty="0"/>
              <a:t> Behavior</a:t>
            </a:r>
          </a:p>
        </p:txBody>
      </p:sp>
      <p:sp>
        <p:nvSpPr>
          <p:cNvPr id="2" name="Content Placeholder 1">
            <a:extLst>
              <a:ext uri="{FF2B5EF4-FFF2-40B4-BE49-F238E27FC236}">
                <a16:creationId xmlns:a16="http://schemas.microsoft.com/office/drawing/2014/main" id="{5E1EA56E-ADC7-DE61-4270-22992F670430}"/>
              </a:ext>
            </a:extLst>
          </p:cNvPr>
          <p:cNvSpPr>
            <a:spLocks noGrp="1"/>
          </p:cNvSpPr>
          <p:nvPr>
            <p:ph idx="1"/>
          </p:nvPr>
        </p:nvSpPr>
        <p:spPr>
          <a:xfrm>
            <a:off x="1524000" y="1557210"/>
            <a:ext cx="9348216" cy="4200350"/>
          </a:xfrm>
        </p:spPr>
        <p:txBody>
          <a:bodyPr>
            <a:normAutofit/>
          </a:bodyPr>
          <a:lstStyle/>
          <a:p>
            <a:r>
              <a:rPr lang="en-US" sz="2000" dirty="0"/>
              <a:t>If there is only 1 attribute for the selected operator’s weight:</a:t>
            </a:r>
          </a:p>
          <a:p>
            <a:pPr marL="285750" indent="-285750">
              <a:buFont typeface="Arial" panose="020B0604020202020204" pitchFamily="34" charset="0"/>
              <a:buChar char="•"/>
            </a:pPr>
            <a:r>
              <a:rPr lang="en-US" sz="2000" dirty="0"/>
              <a:t>Prefer the supplier with the best score for that attribute.</a:t>
            </a:r>
          </a:p>
          <a:p>
            <a:pPr marL="285750" indent="-285750">
              <a:buFont typeface="Arial" panose="020B0604020202020204" pitchFamily="34" charset="0"/>
              <a:buChar char="•"/>
            </a:pPr>
            <a:r>
              <a:rPr lang="en-US" sz="2000" dirty="0"/>
              <a:t>(This is the behavior we’ve already written.)</a:t>
            </a:r>
          </a:p>
          <a:p>
            <a:endParaRPr lang="en-US" sz="2000" dirty="0"/>
          </a:p>
          <a:p>
            <a:r>
              <a:rPr lang="en-US" sz="2000" dirty="0"/>
              <a:t>But if there are more attributes:</a:t>
            </a:r>
          </a:p>
          <a:p>
            <a:pPr marL="285750" indent="-285750">
              <a:buFont typeface="Arial" panose="020B0604020202020204" pitchFamily="34" charset="0"/>
              <a:buChar char="•"/>
            </a:pPr>
            <a:r>
              <a:rPr lang="en-US" sz="2000" dirty="0"/>
              <a:t>Calculate subtotals for each supplier across these attributes (in a new substate).</a:t>
            </a:r>
          </a:p>
          <a:p>
            <a:pPr marL="285750" indent="-285750">
              <a:buFont typeface="Arial" panose="020B0604020202020204" pitchFamily="34" charset="0"/>
              <a:buChar char="•"/>
            </a:pPr>
            <a:r>
              <a:rPr lang="en-US" sz="2000" dirty="0"/>
              <a:t>Prefer the supplier with the best subtotal.</a:t>
            </a:r>
          </a:p>
          <a:p>
            <a:endParaRPr lang="en-US" sz="2000" dirty="0"/>
          </a:p>
          <a:p>
            <a:r>
              <a:rPr lang="en-US" sz="2000" dirty="0"/>
              <a:t>This means we </a:t>
            </a:r>
            <a:r>
              <a:rPr lang="en-US" sz="2000" b="1" dirty="0"/>
              <a:t>don’t</a:t>
            </a:r>
            <a:r>
              <a:rPr lang="en-US" sz="2000" dirty="0"/>
              <a:t> want our </a:t>
            </a:r>
            <a:br>
              <a:rPr lang="en-US" sz="2000" dirty="0"/>
            </a:br>
            <a:r>
              <a:rPr lang="en-US" sz="2000" dirty="0"/>
              <a:t>existing apply rules to fire when </a:t>
            </a:r>
            <a:br>
              <a:rPr lang="en-US" sz="2000" dirty="0"/>
            </a:br>
            <a:r>
              <a:rPr lang="en-US" sz="2000" dirty="0"/>
              <a:t>there is more than 1 attribute!</a:t>
            </a:r>
          </a:p>
        </p:txBody>
      </p:sp>
      <p:sp>
        <p:nvSpPr>
          <p:cNvPr id="5" name="Rectangle 4">
            <a:extLst>
              <a:ext uri="{FF2B5EF4-FFF2-40B4-BE49-F238E27FC236}">
                <a16:creationId xmlns:a16="http://schemas.microsoft.com/office/drawing/2014/main" id="{4294F2A3-9B19-2B0A-1432-836A320E0A71}"/>
              </a:ext>
            </a:extLst>
          </p:cNvPr>
          <p:cNvSpPr/>
          <p:nvPr/>
        </p:nvSpPr>
        <p:spPr bwMode="gray">
          <a:xfrm>
            <a:off x="5631188" y="5435975"/>
            <a:ext cx="4507052" cy="554883"/>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0" name="Straight Arrow Connector 9">
            <a:extLst>
              <a:ext uri="{FF2B5EF4-FFF2-40B4-BE49-F238E27FC236}">
                <a16:creationId xmlns:a16="http://schemas.microsoft.com/office/drawing/2014/main" id="{1B617C8F-80D4-93FE-E4F3-567F664AD1A6}"/>
              </a:ext>
            </a:extLst>
          </p:cNvPr>
          <p:cNvCxnSpPr>
            <a:cxnSpLocks/>
          </p:cNvCxnSpPr>
          <p:nvPr/>
        </p:nvCxnSpPr>
        <p:spPr bwMode="gray">
          <a:xfrm>
            <a:off x="4032504" y="5596128"/>
            <a:ext cx="1151964" cy="80992"/>
          </a:xfrm>
          <a:prstGeom prst="straightConnector1">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D15986E-979B-6545-78B5-D4380CA0A0D8}"/>
              </a:ext>
            </a:extLst>
          </p:cNvPr>
          <p:cNvSpPr txBox="1"/>
          <p:nvPr/>
        </p:nvSpPr>
        <p:spPr bwMode="gray">
          <a:xfrm>
            <a:off x="5184468" y="5353955"/>
            <a:ext cx="483476" cy="646331"/>
          </a:xfrm>
          <a:prstGeom prst="rect">
            <a:avLst/>
          </a:prstGeom>
          <a:noFill/>
        </p:spPr>
        <p:txBody>
          <a:bodyPr wrap="square">
            <a:spAutoFit/>
          </a:bodyPr>
          <a:lstStyle/>
          <a:p>
            <a:pPr algn="ct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sym typeface="Wingdings" panose="05000000000000000000" pitchFamily="2" charset="2"/>
              </a:rPr>
              <a:t></a:t>
            </a:r>
            <a:endParaRPr lang="en-US" sz="3600" dirty="0"/>
          </a:p>
        </p:txBody>
      </p:sp>
    </p:spTree>
    <p:extLst>
      <p:ext uri="{BB962C8B-B14F-4D97-AF65-F5344CB8AC3E}">
        <p14:creationId xmlns:p14="http://schemas.microsoft.com/office/powerpoint/2010/main" val="267091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5A5461-D510-59EE-167D-FD03E0C8F4CD}"/>
              </a:ext>
            </a:extLst>
          </p:cNvPr>
          <p:cNvSpPr>
            <a:spLocks noGrp="1"/>
          </p:cNvSpPr>
          <p:nvPr>
            <p:ph type="title"/>
          </p:nvPr>
        </p:nvSpPr>
        <p:spPr/>
        <p:txBody>
          <a:bodyPr/>
          <a:lstStyle/>
          <a:p>
            <a:r>
              <a:rPr lang="en-US" dirty="0"/>
              <a:t>Conditional Sets of Apply Rules</a:t>
            </a:r>
          </a:p>
        </p:txBody>
      </p:sp>
      <p:sp>
        <p:nvSpPr>
          <p:cNvPr id="2" name="Content Placeholder 1">
            <a:extLst>
              <a:ext uri="{FF2B5EF4-FFF2-40B4-BE49-F238E27FC236}">
                <a16:creationId xmlns:a16="http://schemas.microsoft.com/office/drawing/2014/main" id="{A9F522E9-0796-A601-8736-3462F8C93055}"/>
              </a:ext>
            </a:extLst>
          </p:cNvPr>
          <p:cNvSpPr>
            <a:spLocks noGrp="1"/>
          </p:cNvSpPr>
          <p:nvPr>
            <p:ph idx="1"/>
          </p:nvPr>
        </p:nvSpPr>
        <p:spPr/>
        <p:txBody>
          <a:bodyPr>
            <a:normAutofit/>
          </a:bodyPr>
          <a:lstStyle/>
          <a:p>
            <a:r>
              <a:rPr lang="en-US" dirty="0"/>
              <a:t>When there is only 1 attribute for the selected weight:</a:t>
            </a:r>
          </a:p>
          <a:p>
            <a:pPr marL="285750" indent="-285750">
              <a:buFont typeface="Arial" panose="020B0604020202020204" pitchFamily="34" charset="0"/>
              <a:buChar char="•"/>
            </a:pPr>
            <a:r>
              <a:rPr lang="en-US" dirty="0"/>
              <a:t>Our existing apply rules sort by supplier score for that attribute.</a:t>
            </a:r>
          </a:p>
          <a:p>
            <a:endParaRPr lang="en-US" dirty="0"/>
          </a:p>
          <a:p>
            <a:r>
              <a:rPr lang="en-US" dirty="0"/>
              <a:t>When there is &gt;1 attribute for the selected weight:</a:t>
            </a:r>
          </a:p>
          <a:p>
            <a:pPr marL="285750" indent="-285750">
              <a:buFont typeface="Arial" panose="020B0604020202020204" pitchFamily="34" charset="0"/>
              <a:buChar char="•"/>
            </a:pPr>
            <a:r>
              <a:rPr lang="en-US" dirty="0"/>
              <a:t>Initially, </a:t>
            </a:r>
            <a:r>
              <a:rPr lang="en-US" i="1" dirty="0"/>
              <a:t>no </a:t>
            </a:r>
            <a:r>
              <a:rPr lang="en-US" dirty="0"/>
              <a:t>apply rule should match.</a:t>
            </a:r>
          </a:p>
          <a:p>
            <a:pPr marL="514350" lvl="1" indent="-285750"/>
            <a:r>
              <a:rPr lang="en-US" dirty="0"/>
              <a:t>This will trigger an </a:t>
            </a:r>
            <a:r>
              <a:rPr lang="en-US" i="1" dirty="0"/>
              <a:t>operator no-change</a:t>
            </a:r>
            <a:r>
              <a:rPr lang="en-US" dirty="0"/>
              <a:t> impasse</a:t>
            </a:r>
          </a:p>
          <a:p>
            <a:pPr marL="514350" lvl="1" indent="-285750"/>
            <a:r>
              <a:rPr lang="en-US" dirty="0"/>
              <a:t>We will calculate our subtotal in the resulting substate.</a:t>
            </a:r>
          </a:p>
          <a:p>
            <a:pPr marL="514350" lvl="1" indent="-285750"/>
            <a:r>
              <a:rPr lang="en-US" dirty="0"/>
              <a:t>(We need to modify our old apply rules so they </a:t>
            </a:r>
            <a:r>
              <a:rPr lang="en-US" i="1" dirty="0"/>
              <a:t>don’t</a:t>
            </a:r>
            <a:r>
              <a:rPr lang="en-US" dirty="0"/>
              <a:t> match in this case.)</a:t>
            </a:r>
          </a:p>
          <a:p>
            <a:pPr marL="285750" indent="-285750">
              <a:buFont typeface="Arial" panose="020B0604020202020204" pitchFamily="34" charset="0"/>
              <a:buChar char="•"/>
            </a:pPr>
            <a:r>
              <a:rPr lang="en-US" dirty="0"/>
              <a:t>Then an apply rule should match and create a preference via the calculated subtotal.</a:t>
            </a:r>
          </a:p>
          <a:p>
            <a:pPr marL="514350" lvl="1" indent="-285750"/>
            <a:r>
              <a:rPr lang="en-US" dirty="0"/>
              <a:t>(We also still need to make this apply rule.)</a:t>
            </a:r>
          </a:p>
          <a:p>
            <a:endParaRPr lang="en-US" dirty="0"/>
          </a:p>
        </p:txBody>
      </p:sp>
    </p:spTree>
    <p:extLst>
      <p:ext uri="{BB962C8B-B14F-4D97-AF65-F5344CB8AC3E}">
        <p14:creationId xmlns:p14="http://schemas.microsoft.com/office/powerpoint/2010/main" val="119538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3F415-462B-DB62-5D4B-77B0786ECE88}"/>
              </a:ext>
            </a:extLst>
          </p:cNvPr>
          <p:cNvSpPr>
            <a:spLocks noGrp="1"/>
          </p:cNvSpPr>
          <p:nvPr>
            <p:ph type="title"/>
          </p:nvPr>
        </p:nvSpPr>
        <p:spPr/>
        <p:txBody>
          <a:bodyPr/>
          <a:lstStyle/>
          <a:p>
            <a:r>
              <a:rPr lang="en-US" dirty="0"/>
              <a:t>STEP 2: Modify the Old Apply Rules</a:t>
            </a:r>
          </a:p>
        </p:txBody>
      </p:sp>
      <p:sp>
        <p:nvSpPr>
          <p:cNvPr id="2" name="Content Placeholder 1">
            <a:extLst>
              <a:ext uri="{FF2B5EF4-FFF2-40B4-BE49-F238E27FC236}">
                <a16:creationId xmlns:a16="http://schemas.microsoft.com/office/drawing/2014/main" id="{4D4202DE-C2EE-009F-05B4-C86C6892550B}"/>
              </a:ext>
            </a:extLst>
          </p:cNvPr>
          <p:cNvSpPr>
            <a:spLocks noGrp="1"/>
          </p:cNvSpPr>
          <p:nvPr>
            <p:ph idx="1"/>
          </p:nvPr>
        </p:nvSpPr>
        <p:spPr>
          <a:xfrm>
            <a:off x="685798" y="1557210"/>
            <a:ext cx="10360153" cy="3930085"/>
          </a:xfrm>
        </p:spPr>
        <p:txBody>
          <a:bodyPr>
            <a:normAutofit/>
          </a:bodyPr>
          <a:lstStyle/>
          <a:p>
            <a:pPr marL="342900" indent="-342900">
              <a:buFont typeface="+mj-lt"/>
              <a:buAutoNum type="arabicPeriod"/>
            </a:pPr>
            <a:r>
              <a:rPr lang="en-US" dirty="0"/>
              <a:t>In </a:t>
            </a:r>
            <a:r>
              <a:rPr lang="en-US" dirty="0" err="1">
                <a:latin typeface="Consolas" panose="020B0609020204030204" pitchFamily="49" charset="0"/>
                <a:ea typeface="Menlo" panose="020B0609030804020204" pitchFamily="49" charset="0"/>
                <a:cs typeface="Menlo" panose="020B0609030804020204" pitchFamily="49" charset="0"/>
              </a:rPr>
              <a:t>agent_starter_tie.soar</a:t>
            </a:r>
            <a:r>
              <a:rPr lang="en-US" dirty="0"/>
              <a:t>, find the rule marked with comment “STEP 2.1”.</a:t>
            </a:r>
          </a:p>
          <a:p>
            <a:pPr marL="342900" indent="-342900">
              <a:buFont typeface="+mj-lt"/>
              <a:buAutoNum type="arabicPeriod"/>
            </a:pPr>
            <a:r>
              <a:rPr lang="en-US" dirty="0"/>
              <a:t>Add a new LHS condition that tests that the </a:t>
            </a:r>
            <a:r>
              <a:rPr lang="en-US" dirty="0">
                <a:latin typeface="Consolas" panose="020B0609020204030204" pitchFamily="49" charset="0"/>
                <a:ea typeface="Menlo" panose="020B0609030804020204" pitchFamily="49" charset="0"/>
                <a:cs typeface="Menlo" panose="020B0609030804020204" pitchFamily="49" charset="0"/>
              </a:rPr>
              <a:t>^operator</a:t>
            </a:r>
            <a:r>
              <a:rPr lang="en-US" dirty="0"/>
              <a:t> object has no </a:t>
            </a:r>
            <a:r>
              <a:rPr lang="en-US" dirty="0">
                <a:latin typeface="Consolas" panose="020B0609020204030204" pitchFamily="49" charset="0"/>
                <a:ea typeface="Menlo" panose="020B0609030804020204" pitchFamily="49" charset="0"/>
                <a:cs typeface="Menlo" panose="020B0609030804020204" pitchFamily="49" charset="0"/>
              </a:rPr>
              <a:t>^attribute</a:t>
            </a:r>
            <a:r>
              <a:rPr lang="en-US" dirty="0"/>
              <a:t> WME values that are not </a:t>
            </a:r>
            <a:r>
              <a:rPr lang="en-US" dirty="0">
                <a:latin typeface="Consolas" panose="020B0609020204030204" pitchFamily="49" charset="0"/>
                <a:ea typeface="Menlo" panose="020B0609030804020204" pitchFamily="49" charset="0"/>
                <a:cs typeface="Menlo" panose="020B0609030804020204" pitchFamily="49" charset="0"/>
              </a:rPr>
              <a:t>&lt;</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&gt;</a:t>
            </a:r>
            <a:r>
              <a:rPr lang="en-US" dirty="0"/>
              <a:t>.</a:t>
            </a:r>
          </a:p>
          <a:p>
            <a:pPr marL="571500" lvl="1" indent="-342900"/>
            <a:r>
              <a:rPr lang="en-US" dirty="0"/>
              <a:t>Notice the double negative: You will need both a negation condition and a not-equals (“</a:t>
            </a:r>
            <a:r>
              <a:rPr lang="en-US" dirty="0">
                <a:latin typeface="Consolas" panose="020B0609020204030204" pitchFamily="49" charset="0"/>
                <a:ea typeface="Menlo" panose="020B0609030804020204" pitchFamily="49" charset="0"/>
                <a:cs typeface="Menlo" panose="020B0609030804020204" pitchFamily="49" charset="0"/>
              </a:rPr>
              <a:t>&lt;&gt;</a:t>
            </a:r>
            <a:r>
              <a:rPr lang="en-US" dirty="0"/>
              <a:t>”) comparison.</a:t>
            </a:r>
          </a:p>
          <a:p>
            <a:pPr marL="342900" indent="-342900">
              <a:buFont typeface="+mj-lt"/>
              <a:buAutoNum type="arabicPeriod"/>
            </a:pPr>
            <a:r>
              <a:rPr lang="en-US" dirty="0"/>
              <a:t>Find the rule marked “STEP 2.2” and add the same new condition there.</a:t>
            </a:r>
          </a:p>
          <a:p>
            <a:pPr marL="571500" lvl="1" indent="-342900"/>
            <a:r>
              <a:rPr lang="en-US" dirty="0"/>
              <a:t>(NOTE: We don’t need to add this negative condition to the </a:t>
            </a:r>
            <a:r>
              <a:rPr lang="en-US" dirty="0">
                <a:latin typeface="Consolas" panose="020B0609020204030204" pitchFamily="49" charset="0"/>
                <a:ea typeface="Menlo" panose="020B0609030804020204" pitchFamily="49" charset="0"/>
                <a:cs typeface="Menlo" panose="020B0609030804020204" pitchFamily="49" charset="0"/>
              </a:rPr>
              <a:t>prefer*by-total-cost</a:t>
            </a:r>
            <a:r>
              <a:rPr lang="en-US" dirty="0"/>
              <a:t> rule, because </a:t>
            </a:r>
            <a:r>
              <a:rPr lang="en-US" dirty="0">
                <a:latin typeface="Consolas" panose="020B0609020204030204" pitchFamily="49" charset="0"/>
                <a:ea typeface="Menlo" panose="020B0609030804020204" pitchFamily="49" charset="0"/>
                <a:cs typeface="Menlo" panose="020B0609030804020204" pitchFamily="49" charset="0"/>
              </a:rPr>
              <a:t>total-cost</a:t>
            </a:r>
            <a:r>
              <a:rPr lang="en-US" dirty="0"/>
              <a:t> is guaranteed to never share a weight with another attribute.)</a:t>
            </a:r>
          </a:p>
          <a:p>
            <a:pPr marL="342900" indent="-342900">
              <a:buFont typeface="+mj-lt"/>
              <a:buAutoNum type="arabicPeriod"/>
            </a:pPr>
            <a:r>
              <a:rPr lang="en-US" dirty="0"/>
              <a:t>Test your code by running for 5 steps again.</a:t>
            </a:r>
          </a:p>
          <a:p>
            <a:pPr marL="571500" lvl="1" indent="-342900"/>
            <a:r>
              <a:rPr lang="en-US" dirty="0"/>
              <a:t>You should see only an </a:t>
            </a:r>
            <a:r>
              <a:rPr lang="en-US" i="1" dirty="0"/>
              <a:t>operator no-change</a:t>
            </a:r>
            <a:r>
              <a:rPr lang="en-US" dirty="0"/>
              <a:t> impasse </a:t>
            </a:r>
            <a:br>
              <a:rPr lang="en-US" dirty="0"/>
            </a:br>
            <a:r>
              <a:rPr lang="en-US" dirty="0"/>
              <a:t>after the “** Evaluating attribute …” messages.</a:t>
            </a:r>
          </a:p>
          <a:p>
            <a:endParaRPr lang="en-US" dirty="0"/>
          </a:p>
        </p:txBody>
      </p:sp>
      <p:pic>
        <p:nvPicPr>
          <p:cNvPr id="4" name="Picture 3">
            <a:extLst>
              <a:ext uri="{FF2B5EF4-FFF2-40B4-BE49-F238E27FC236}">
                <a16:creationId xmlns:a16="http://schemas.microsoft.com/office/drawing/2014/main" id="{9556DC1B-5132-9B34-8BA6-D8B399199FC9}"/>
              </a:ext>
            </a:extLst>
          </p:cNvPr>
          <p:cNvPicPr>
            <a:picLocks noChangeAspect="1"/>
          </p:cNvPicPr>
          <p:nvPr/>
        </p:nvPicPr>
        <p:blipFill>
          <a:blip r:embed="rId2"/>
          <a:srcRect/>
          <a:stretch/>
        </p:blipFill>
        <p:spPr>
          <a:xfrm>
            <a:off x="6840245" y="4463991"/>
            <a:ext cx="4844237" cy="1276933"/>
          </a:xfrm>
          <a:prstGeom prst="rect">
            <a:avLst/>
          </a:prstGeom>
          <a:ln>
            <a:solidFill>
              <a:schemeClr val="accent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A48CEE4-D13C-C821-151E-3FA5F7C39256}"/>
              </a:ext>
            </a:extLst>
          </p:cNvPr>
          <p:cNvSpPr/>
          <p:nvPr/>
        </p:nvSpPr>
        <p:spPr bwMode="gray">
          <a:xfrm>
            <a:off x="7257791" y="5415553"/>
            <a:ext cx="3379729" cy="28708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56848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6A7DF-01CC-1E62-10A5-BD42D595C31B}"/>
              </a:ext>
            </a:extLst>
          </p:cNvPr>
          <p:cNvSpPr>
            <a:spLocks noGrp="1"/>
          </p:cNvSpPr>
          <p:nvPr>
            <p:ph type="title"/>
          </p:nvPr>
        </p:nvSpPr>
        <p:spPr>
          <a:xfrm>
            <a:off x="1752600" y="3212854"/>
            <a:ext cx="8686800" cy="761747"/>
          </a:xfrm>
        </p:spPr>
        <p:txBody>
          <a:bodyPr/>
          <a:lstStyle/>
          <a:p>
            <a:r>
              <a:rPr lang="en-US" dirty="0"/>
              <a:t>STEP 3: Error Catching</a:t>
            </a:r>
          </a:p>
        </p:txBody>
      </p:sp>
      <p:sp>
        <p:nvSpPr>
          <p:cNvPr id="2" name="Text Placeholder 1">
            <a:extLst>
              <a:ext uri="{FF2B5EF4-FFF2-40B4-BE49-F238E27FC236}">
                <a16:creationId xmlns:a16="http://schemas.microsoft.com/office/drawing/2014/main" id="{62899617-A65C-F018-293A-EF0575325BB8}"/>
              </a:ext>
            </a:extLst>
          </p:cNvPr>
          <p:cNvSpPr>
            <a:spLocks noGrp="1"/>
          </p:cNvSpPr>
          <p:nvPr>
            <p:ph type="body" idx="1"/>
          </p:nvPr>
        </p:nvSpPr>
        <p:spPr/>
        <p:txBody>
          <a:bodyPr/>
          <a:lstStyle/>
          <a:p>
            <a:r>
              <a:rPr lang="en-US" dirty="0"/>
              <a:t>For Quicker Debugging</a:t>
            </a:r>
          </a:p>
        </p:txBody>
      </p:sp>
    </p:spTree>
    <p:extLst>
      <p:ext uri="{BB962C8B-B14F-4D97-AF65-F5344CB8AC3E}">
        <p14:creationId xmlns:p14="http://schemas.microsoft.com/office/powerpoint/2010/main" val="42064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02CE2D-64CC-26EA-9316-A6BE4B2332A6}"/>
              </a:ext>
            </a:extLst>
          </p:cNvPr>
          <p:cNvSpPr>
            <a:spLocks noGrp="1"/>
          </p:cNvSpPr>
          <p:nvPr>
            <p:ph type="title"/>
          </p:nvPr>
        </p:nvSpPr>
        <p:spPr/>
        <p:txBody>
          <a:bodyPr/>
          <a:lstStyle/>
          <a:p>
            <a:r>
              <a:rPr lang="en-US" dirty="0"/>
              <a:t>Provided Code For </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-find-subtotal</a:t>
            </a:r>
          </a:p>
        </p:txBody>
      </p:sp>
      <p:sp>
        <p:nvSpPr>
          <p:cNvPr id="2" name="Content Placeholder 1">
            <a:extLst>
              <a:ext uri="{FF2B5EF4-FFF2-40B4-BE49-F238E27FC236}">
                <a16:creationId xmlns:a16="http://schemas.microsoft.com/office/drawing/2014/main" id="{41FEBBF7-9F82-D47D-BBD4-019FA2A6A83B}"/>
              </a:ext>
            </a:extLst>
          </p:cNvPr>
          <p:cNvSpPr>
            <a:spLocks noGrp="1"/>
          </p:cNvSpPr>
          <p:nvPr>
            <p:ph idx="1"/>
          </p:nvPr>
        </p:nvSpPr>
        <p:spPr/>
        <p:txBody>
          <a:bodyPr/>
          <a:lstStyle/>
          <a:p>
            <a:r>
              <a:rPr lang="en-US" dirty="0"/>
              <a:t>Open your </a:t>
            </a:r>
            <a:r>
              <a:rPr lang="en-US" dirty="0" err="1">
                <a:latin typeface="Consolas" panose="020B0609020204030204" pitchFamily="49" charset="0"/>
                <a:ea typeface="Menlo" panose="020B0609030804020204" pitchFamily="49" charset="0"/>
                <a:cs typeface="Menlo" panose="020B0609030804020204" pitchFamily="49" charset="0"/>
              </a:rPr>
              <a:t>agent_starter_find_subtotal.soar</a:t>
            </a:r>
            <a:r>
              <a:rPr lang="en-US" dirty="0"/>
              <a:t> file.</a:t>
            </a:r>
          </a:p>
          <a:p>
            <a:pPr marL="285750" indent="-285750">
              <a:buFont typeface="Arial" panose="020B0604020202020204" pitchFamily="34" charset="0"/>
              <a:buChar char="•"/>
            </a:pPr>
            <a:r>
              <a:rPr lang="en-US" dirty="0"/>
              <a:t>This file is for the </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-find-subtotal</a:t>
            </a:r>
            <a:r>
              <a:rPr lang="en-US" dirty="0"/>
              <a:t> substate </a:t>
            </a:r>
          </a:p>
          <a:p>
            <a:pPr marL="285750" indent="-285750">
              <a:buFont typeface="Arial" panose="020B0604020202020204" pitchFamily="34" charset="0"/>
              <a:buChar char="•"/>
            </a:pPr>
            <a:r>
              <a:rPr lang="en-US" dirty="0"/>
              <a:t>This substate will calculate our subtotals.</a:t>
            </a:r>
          </a:p>
          <a:p>
            <a:r>
              <a:rPr lang="en-US" dirty="0"/>
              <a:t>It provides rules that name the state and copy important structures down for you.</a:t>
            </a:r>
          </a:p>
          <a:p>
            <a:r>
              <a:rPr lang="en-US" dirty="0"/>
              <a:t>You will need to fill in the steps for summing the subtotal values,</a:t>
            </a:r>
          </a:p>
          <a:p>
            <a:pPr marL="285750" indent="-285750">
              <a:buFont typeface="Arial" panose="020B0604020202020204" pitchFamily="34" charset="0"/>
              <a:buChar char="•"/>
            </a:pPr>
            <a:r>
              <a:rPr lang="en-US" dirty="0"/>
              <a:t>Referencing the WM Schema provided in the README at the top of the file.</a:t>
            </a:r>
          </a:p>
          <a:p>
            <a:endParaRPr lang="en-US" dirty="0"/>
          </a:p>
          <a:p>
            <a:r>
              <a:rPr lang="en-US" dirty="0"/>
              <a:t>Review the file now and familiarize yourself with the README and the provided content.</a:t>
            </a:r>
          </a:p>
        </p:txBody>
      </p:sp>
    </p:spTree>
    <p:extLst>
      <p:ext uri="{BB962C8B-B14F-4D97-AF65-F5344CB8AC3E}">
        <p14:creationId xmlns:p14="http://schemas.microsoft.com/office/powerpoint/2010/main" val="2125344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ACBFEF-6A50-5280-6F6B-EF1CAC32945E}"/>
              </a:ext>
            </a:extLst>
          </p:cNvPr>
          <p:cNvSpPr>
            <a:spLocks noGrp="1"/>
          </p:cNvSpPr>
          <p:nvPr>
            <p:ph type="title"/>
          </p:nvPr>
        </p:nvSpPr>
        <p:spPr/>
        <p:txBody>
          <a:bodyPr/>
          <a:lstStyle/>
          <a:p>
            <a:r>
              <a:rPr lang="en-US" dirty="0"/>
              <a:t>STEP 3: Error Catching</a:t>
            </a:r>
          </a:p>
        </p:txBody>
      </p:sp>
      <p:sp>
        <p:nvSpPr>
          <p:cNvPr id="2" name="Content Placeholder 1">
            <a:extLst>
              <a:ext uri="{FF2B5EF4-FFF2-40B4-BE49-F238E27FC236}">
                <a16:creationId xmlns:a16="http://schemas.microsoft.com/office/drawing/2014/main" id="{D9E87950-4ED6-A93D-EB2B-6A1511155C92}"/>
              </a:ext>
            </a:extLst>
          </p:cNvPr>
          <p:cNvSpPr>
            <a:spLocks noGrp="1"/>
          </p:cNvSpPr>
          <p:nvPr>
            <p:ph idx="1"/>
          </p:nvPr>
        </p:nvSpPr>
        <p:spPr>
          <a:xfrm>
            <a:off x="1524000" y="1557210"/>
            <a:ext cx="9144000" cy="4075494"/>
          </a:xfrm>
        </p:spPr>
        <p:txBody>
          <a:bodyPr>
            <a:normAutofit fontScale="92500" lnSpcReduction="10000"/>
          </a:bodyPr>
          <a:lstStyle/>
          <a:p>
            <a:r>
              <a:rPr lang="en-US" dirty="0"/>
              <a:t>The </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-find-subtotal</a:t>
            </a:r>
            <a:r>
              <a:rPr lang="en-US" dirty="0"/>
              <a:t> state is the deepest state our agent should ever reach.</a:t>
            </a:r>
          </a:p>
          <a:p>
            <a:pPr marL="285750" indent="-285750">
              <a:buFont typeface="Arial" panose="020B0604020202020204" pitchFamily="34" charset="0"/>
              <a:buChar char="•"/>
            </a:pPr>
            <a:r>
              <a:rPr lang="en-US" dirty="0"/>
              <a:t>If the agent hits any more impasses, it indicates an error.</a:t>
            </a:r>
          </a:p>
          <a:p>
            <a:r>
              <a:rPr lang="en-US" dirty="0"/>
              <a:t>It is very good practice to write rules that catch error situations in your agent.</a:t>
            </a:r>
          </a:p>
          <a:p>
            <a:pPr marL="285750" indent="-285750">
              <a:buFont typeface="Arial" panose="020B0604020202020204" pitchFamily="34" charset="0"/>
              <a:buChar char="•"/>
            </a:pPr>
            <a:r>
              <a:rPr lang="en-US" dirty="0"/>
              <a:t>Similar to try/catch blocks in classic programming languages</a:t>
            </a:r>
          </a:p>
          <a:p>
            <a:endParaRPr lang="en-US" dirty="0"/>
          </a:p>
          <a:p>
            <a:pPr marL="342900" indent="-342900">
              <a:buAutoNum type="arabicPeriod"/>
            </a:pPr>
            <a:r>
              <a:rPr lang="en-US" dirty="0"/>
              <a:t>Uncomment the “STEP 3” rule found at the end of </a:t>
            </a:r>
            <a:r>
              <a:rPr lang="en-US" dirty="0" err="1">
                <a:latin typeface="Consolas" panose="020B0609020204030204" pitchFamily="49" charset="0"/>
              </a:rPr>
              <a:t>agent_starter_find_subtotal.soar</a:t>
            </a:r>
            <a:r>
              <a:rPr lang="en-US" dirty="0"/>
              <a:t>.</a:t>
            </a:r>
          </a:p>
          <a:p>
            <a:pPr marL="571500" lvl="1" indent="-342900"/>
            <a:r>
              <a:rPr lang="en-US" dirty="0"/>
              <a:t>Notice the comment section header that notes this rule is technically for a different state than the rest of the file. But the rule is placed in this file because it catches errors from logic in this file.</a:t>
            </a:r>
          </a:p>
          <a:p>
            <a:pPr marL="342900" indent="-342900">
              <a:buAutoNum type="arabicPeriod"/>
            </a:pPr>
            <a:r>
              <a:rPr lang="en-US" dirty="0"/>
              <a:t>Fill in the underscores according to the instructions </a:t>
            </a:r>
            <a:br>
              <a:rPr lang="en-US" dirty="0"/>
            </a:br>
            <a:r>
              <a:rPr lang="en-US" dirty="0"/>
              <a:t>in the comments.</a:t>
            </a:r>
          </a:p>
          <a:p>
            <a:pPr marL="571500" lvl="1" indent="-342900"/>
            <a:r>
              <a:rPr lang="en-US" dirty="0"/>
              <a:t>(We’ll explain the provided RHS next.)</a:t>
            </a:r>
          </a:p>
          <a:p>
            <a:pPr marL="342900" indent="-342900">
              <a:buAutoNum type="arabicPeriod"/>
            </a:pPr>
            <a:r>
              <a:rPr lang="en-US" dirty="0"/>
              <a:t>Test your rule by entering “</a:t>
            </a:r>
            <a:r>
              <a:rPr lang="en-US" dirty="0">
                <a:latin typeface="Consolas" panose="020B0609020204030204" pitchFamily="49" charset="0"/>
                <a:ea typeface="Menlo" panose="020B0609030804020204" pitchFamily="49" charset="0"/>
                <a:cs typeface="Menlo" panose="020B0609030804020204" pitchFamily="49" charset="0"/>
              </a:rPr>
              <a:t>run</a:t>
            </a:r>
            <a:r>
              <a:rPr lang="en-US" dirty="0"/>
              <a:t>” on your agent.</a:t>
            </a:r>
          </a:p>
          <a:p>
            <a:pPr marL="571500" lvl="1" indent="-342900"/>
            <a:r>
              <a:rPr lang="en-US" dirty="0"/>
              <a:t>You should see an interrupt after step 6.</a:t>
            </a:r>
          </a:p>
        </p:txBody>
      </p:sp>
      <p:pic>
        <p:nvPicPr>
          <p:cNvPr id="4" name="Picture 3">
            <a:extLst>
              <a:ext uri="{FF2B5EF4-FFF2-40B4-BE49-F238E27FC236}">
                <a16:creationId xmlns:a16="http://schemas.microsoft.com/office/drawing/2014/main" id="{A11CCB15-C8CE-DA42-BE53-10AC9D48D023}"/>
              </a:ext>
            </a:extLst>
          </p:cNvPr>
          <p:cNvPicPr>
            <a:picLocks noChangeAspect="1"/>
          </p:cNvPicPr>
          <p:nvPr/>
        </p:nvPicPr>
        <p:blipFill>
          <a:blip r:embed="rId2"/>
          <a:srcRect/>
          <a:stretch/>
        </p:blipFill>
        <p:spPr>
          <a:xfrm>
            <a:off x="7061903" y="4159341"/>
            <a:ext cx="4505854" cy="1922597"/>
          </a:xfrm>
          <a:prstGeom prst="rect">
            <a:avLst/>
          </a:prstGeom>
          <a:ln>
            <a:solidFill>
              <a:schemeClr val="accent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A89BF77-B5F3-816E-DE4F-6FA640307BDD}"/>
              </a:ext>
            </a:extLst>
          </p:cNvPr>
          <p:cNvSpPr/>
          <p:nvPr/>
        </p:nvSpPr>
        <p:spPr bwMode="gray">
          <a:xfrm>
            <a:off x="7061902" y="4836845"/>
            <a:ext cx="4505855" cy="36675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6" name="Straight Arrow Connector 5">
            <a:extLst>
              <a:ext uri="{FF2B5EF4-FFF2-40B4-BE49-F238E27FC236}">
                <a16:creationId xmlns:a16="http://schemas.microsoft.com/office/drawing/2014/main" id="{1F6CB2B3-6F1F-D40D-A809-FC0AA909641C}"/>
              </a:ext>
            </a:extLst>
          </p:cNvPr>
          <p:cNvCxnSpPr>
            <a:cxnSpLocks/>
          </p:cNvCxnSpPr>
          <p:nvPr/>
        </p:nvCxnSpPr>
        <p:spPr bwMode="gray">
          <a:xfrm flipV="1">
            <a:off x="6096000" y="5120640"/>
            <a:ext cx="798576" cy="329184"/>
          </a:xfrm>
          <a:prstGeom prst="straightConnector1">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92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CF16-FAA4-1B73-D977-47938E946BEE}"/>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E649549C-8076-74D5-E957-986B83EEEF32}"/>
              </a:ext>
            </a:extLst>
          </p:cNvPr>
          <p:cNvSpPr>
            <a:spLocks noGrp="1"/>
          </p:cNvSpPr>
          <p:nvPr>
            <p:ph idx="1"/>
          </p:nvPr>
        </p:nvSpPr>
        <p:spPr>
          <a:xfrm>
            <a:off x="1524000" y="1557210"/>
            <a:ext cx="9144000" cy="3918679"/>
          </a:xfrm>
        </p:spPr>
        <p:txBody>
          <a:bodyPr>
            <a:normAutofit/>
          </a:bodyPr>
          <a:lstStyle/>
          <a:p>
            <a:r>
              <a:rPr lang="en-US" sz="2400" dirty="0"/>
              <a:t>When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evaluate-weight</a:t>
            </a:r>
            <a:r>
              <a:rPr lang="en-US" sz="2400" dirty="0">
                <a:latin typeface="Consolas" panose="020B0609020204030204" pitchFamily="49" charset="0"/>
              </a:rPr>
              <a:t>)</a:t>
            </a:r>
            <a:r>
              <a:rPr lang="en-US" sz="2400" dirty="0"/>
              <a:t> processes a weight with &gt; 1 attribute:</a:t>
            </a:r>
          </a:p>
          <a:p>
            <a:pPr marL="342900" indent="-342900">
              <a:buFont typeface="Arial" panose="020B0604020202020204" pitchFamily="34" charset="0"/>
              <a:buChar char="•"/>
            </a:pPr>
            <a:r>
              <a:rPr lang="en-US" sz="2400" dirty="0"/>
              <a:t>A new apply rule sorts suppliers by their </a:t>
            </a:r>
            <a:r>
              <a:rPr lang="en-US" sz="2400" dirty="0">
                <a:latin typeface="Consolas" panose="020B0609020204030204" pitchFamily="49" charset="0"/>
                <a:ea typeface="Menlo" panose="020B0609030804020204" pitchFamily="49" charset="0"/>
                <a:cs typeface="Menlo" panose="020B0609030804020204" pitchFamily="49" charset="0"/>
              </a:rPr>
              <a:t>^subtotal</a:t>
            </a:r>
            <a:r>
              <a:rPr lang="en-US" sz="2400" dirty="0"/>
              <a:t> attribute</a:t>
            </a:r>
          </a:p>
          <a:p>
            <a:pPr marL="571500" lvl="1" indent="-342900"/>
            <a:r>
              <a:rPr lang="en-US" sz="2400" dirty="0"/>
              <a:t>This attribute doesn’t exist at first.</a:t>
            </a:r>
          </a:p>
          <a:p>
            <a:pPr marL="571500" lvl="1" indent="-342900"/>
            <a:r>
              <a:rPr lang="en-US" sz="2400" dirty="0"/>
              <a:t>A new substate calculates and attaches this attribute.</a:t>
            </a:r>
          </a:p>
          <a:p>
            <a:pPr marL="571500" lvl="1" indent="-342900"/>
            <a:r>
              <a:rPr lang="en-US" sz="2400" dirty="0"/>
              <a:t>Then the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evaluate-weight</a:t>
            </a:r>
            <a:r>
              <a:rPr lang="en-US" sz="2400" dirty="0">
                <a:latin typeface="Consolas" panose="020B0609020204030204" pitchFamily="49" charset="0"/>
              </a:rPr>
              <a:t>)</a:t>
            </a:r>
            <a:r>
              <a:rPr lang="en-US" sz="2400" dirty="0"/>
              <a:t> apply rule can fire.</a:t>
            </a:r>
          </a:p>
          <a:p>
            <a:pPr marL="571500" lvl="1" indent="-342900"/>
            <a:endParaRPr lang="en-US" sz="2400" dirty="0"/>
          </a:p>
          <a:p>
            <a:endParaRPr lang="en-US" sz="2400" dirty="0"/>
          </a:p>
        </p:txBody>
      </p:sp>
    </p:spTree>
    <p:extLst>
      <p:ext uri="{BB962C8B-B14F-4D97-AF65-F5344CB8AC3E}">
        <p14:creationId xmlns:p14="http://schemas.microsoft.com/office/powerpoint/2010/main" val="4159797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DCC06-7665-551D-1EF9-A750F3124C8C}"/>
              </a:ext>
            </a:extLst>
          </p:cNvPr>
          <p:cNvSpPr>
            <a:spLocks noGrp="1"/>
          </p:cNvSpPr>
          <p:nvPr>
            <p:ph type="title"/>
          </p:nvPr>
        </p:nvSpPr>
        <p:spPr>
          <a:xfrm>
            <a:off x="1752600" y="3212854"/>
            <a:ext cx="8686800" cy="761747"/>
          </a:xfrm>
        </p:spPr>
        <p:txBody>
          <a:bodyPr/>
          <a:lstStyle/>
          <a:p>
            <a:r>
              <a:rPr lang="en-US" dirty="0"/>
              <a:t>The </a:t>
            </a:r>
            <a:r>
              <a:rPr lang="en-US" dirty="0" err="1">
                <a:latin typeface="Consolas" panose="020B0609020204030204" pitchFamily="49" charset="0"/>
                <a:ea typeface="Menlo" panose="020B0609030804020204" pitchFamily="49" charset="0"/>
                <a:cs typeface="Menlo" panose="020B0609030804020204" pitchFamily="49" charset="0"/>
              </a:rPr>
              <a:t>cmd</a:t>
            </a:r>
            <a:r>
              <a:rPr lang="en-US" dirty="0"/>
              <a:t> RHS Function</a:t>
            </a:r>
          </a:p>
        </p:txBody>
      </p:sp>
      <p:sp>
        <p:nvSpPr>
          <p:cNvPr id="2" name="Text Placeholder 1">
            <a:extLst>
              <a:ext uri="{FF2B5EF4-FFF2-40B4-BE49-F238E27FC236}">
                <a16:creationId xmlns:a16="http://schemas.microsoft.com/office/drawing/2014/main" id="{D64F52F5-4FB3-66AB-E878-92AD8528AEAD}"/>
              </a:ext>
            </a:extLst>
          </p:cNvPr>
          <p:cNvSpPr>
            <a:spLocks noGrp="1"/>
          </p:cNvSpPr>
          <p:nvPr>
            <p:ph type="body" idx="1"/>
          </p:nvPr>
        </p:nvSpPr>
        <p:spPr/>
        <p:txBody>
          <a:bodyPr/>
          <a:lstStyle/>
          <a:p>
            <a:r>
              <a:rPr lang="en-US" dirty="0"/>
              <a:t>Running CLI Commands From Rules</a:t>
            </a:r>
          </a:p>
        </p:txBody>
      </p:sp>
    </p:spTree>
    <p:extLst>
      <p:ext uri="{BB962C8B-B14F-4D97-AF65-F5344CB8AC3E}">
        <p14:creationId xmlns:p14="http://schemas.microsoft.com/office/powerpoint/2010/main" val="4188834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6C32D8-22B8-50DA-7293-0AA23D67C90B}"/>
              </a:ext>
            </a:extLst>
          </p:cNvPr>
          <p:cNvPicPr>
            <a:picLocks noChangeAspect="1"/>
          </p:cNvPicPr>
          <p:nvPr/>
        </p:nvPicPr>
        <p:blipFill>
          <a:blip r:embed="rId2"/>
          <a:srcRect/>
          <a:stretch/>
        </p:blipFill>
        <p:spPr>
          <a:xfrm>
            <a:off x="6581135" y="707988"/>
            <a:ext cx="4505854" cy="1922597"/>
          </a:xfrm>
          <a:prstGeom prst="rect">
            <a:avLst/>
          </a:prstGeom>
          <a:ln>
            <a:solidFill>
              <a:schemeClr val="accent1"/>
            </a:solid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24E8682E-6D3E-95B7-FC71-AAE5A9C065DB}"/>
              </a:ext>
            </a:extLst>
          </p:cNvPr>
          <p:cNvSpPr>
            <a:spLocks noGrp="1"/>
          </p:cNvSpPr>
          <p:nvPr>
            <p:ph type="title"/>
          </p:nvPr>
        </p:nvSpPr>
        <p:spPr/>
        <p:txBody>
          <a:bodyPr/>
          <a:lstStyle/>
          <a:p>
            <a:r>
              <a:rPr lang="en-US" dirty="0"/>
              <a:t>Using </a:t>
            </a:r>
            <a:r>
              <a:rPr lang="en-US" dirty="0" err="1">
                <a:latin typeface="Consolas" panose="020B0609020204030204" pitchFamily="49" charset="0"/>
                <a:ea typeface="Menlo" panose="020B0609030804020204" pitchFamily="49" charset="0"/>
                <a:cs typeface="Menlo" panose="020B0609030804020204" pitchFamily="49" charset="0"/>
              </a:rPr>
              <a:t>cmd</a:t>
            </a:r>
            <a:r>
              <a:rPr lang="en-US" dirty="0"/>
              <a:t> For Custom Printouts</a:t>
            </a:r>
          </a:p>
        </p:txBody>
      </p:sp>
      <p:sp>
        <p:nvSpPr>
          <p:cNvPr id="2" name="Content Placeholder 1">
            <a:extLst>
              <a:ext uri="{FF2B5EF4-FFF2-40B4-BE49-F238E27FC236}">
                <a16:creationId xmlns:a16="http://schemas.microsoft.com/office/drawing/2014/main" id="{6C428322-02C8-C297-1E07-85E14887446B}"/>
              </a:ext>
            </a:extLst>
          </p:cNvPr>
          <p:cNvSpPr>
            <a:spLocks noGrp="1"/>
          </p:cNvSpPr>
          <p:nvPr>
            <p:ph idx="1"/>
          </p:nvPr>
        </p:nvSpPr>
        <p:spPr/>
        <p:txBody>
          <a:bodyPr>
            <a:normAutofit fontScale="92500" lnSpcReduction="10000"/>
          </a:bodyPr>
          <a:lstStyle/>
          <a:p>
            <a:r>
              <a:rPr lang="en-US" dirty="0"/>
              <a:t>Our error catching rule included the following in its </a:t>
            </a:r>
            <a:br>
              <a:rPr lang="en-US" dirty="0"/>
            </a:b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write</a:t>
            </a:r>
            <a:r>
              <a:rPr lang="en-US" dirty="0">
                <a:latin typeface="Consolas" panose="020B0609020204030204" pitchFamily="49" charset="0"/>
              </a:rPr>
              <a:t>)</a:t>
            </a:r>
            <a:r>
              <a:rPr lang="en-US" dirty="0"/>
              <a:t> arguments:</a:t>
            </a:r>
          </a:p>
          <a:p>
            <a:pPr marL="285750" indent="-28575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cmd</a:t>
            </a:r>
            <a:r>
              <a:rPr lang="en-US" dirty="0">
                <a:latin typeface="Consolas" panose="020B0609020204030204" pitchFamily="49" charset="0"/>
                <a:ea typeface="Menlo" panose="020B0609030804020204" pitchFamily="49" charset="0"/>
                <a:cs typeface="Menlo" panose="020B0609030804020204" pitchFamily="49" charset="0"/>
              </a:rPr>
              <a:t> |print --stack|)</a:t>
            </a:r>
          </a:p>
          <a:p>
            <a:endParaRPr lang="en-US" dirty="0"/>
          </a:p>
          <a:p>
            <a:r>
              <a:rPr lang="en-US" dirty="0"/>
              <a:t>The </a:t>
            </a:r>
            <a:r>
              <a:rPr lang="en-US" dirty="0">
                <a:latin typeface="Consolas" panose="020B060902020403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cmd</a:t>
            </a:r>
            <a:r>
              <a:rPr lang="en-US" dirty="0">
                <a:latin typeface="Consolas" panose="020B0609020204030204" pitchFamily="49" charset="0"/>
              </a:rPr>
              <a:t>)</a:t>
            </a:r>
            <a:r>
              <a:rPr lang="en-US" dirty="0"/>
              <a:t> RHS Function:</a:t>
            </a:r>
          </a:p>
          <a:p>
            <a:pPr marL="342900" indent="-342900">
              <a:buFont typeface="+mj-lt"/>
              <a:buAutoNum type="arabicPeriod"/>
            </a:pPr>
            <a:r>
              <a:rPr lang="en-US" dirty="0"/>
              <a:t>Runs the given string argument as a CLI command.</a:t>
            </a:r>
          </a:p>
          <a:p>
            <a:pPr marL="514350" lvl="1" indent="-285750"/>
            <a:r>
              <a:rPr lang="en-US" dirty="0"/>
              <a:t>(In this case, we use it to tell Soar to print out the state stack.)</a:t>
            </a:r>
          </a:p>
          <a:p>
            <a:pPr marL="342900" indent="-342900">
              <a:buFont typeface="+mj-lt"/>
              <a:buAutoNum type="arabicPeriod"/>
            </a:pPr>
            <a:r>
              <a:rPr lang="en-US" dirty="0"/>
              <a:t>Returns the string output of the given command (if any)</a:t>
            </a:r>
          </a:p>
          <a:p>
            <a:pPr marL="285750" indent="-285750">
              <a:buFont typeface="Arial" panose="020B0604020202020204" pitchFamily="34" charset="0"/>
              <a:buChar char="•"/>
            </a:pPr>
            <a:endParaRPr lang="en-US" dirty="0"/>
          </a:p>
          <a:p>
            <a:r>
              <a:rPr lang="en-US" dirty="0"/>
              <a:t>You can use </a:t>
            </a:r>
            <a:r>
              <a:rPr lang="en-US" dirty="0">
                <a:latin typeface="Consolas" panose="020B060902020403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cmd</a:t>
            </a:r>
            <a:r>
              <a:rPr lang="en-US" dirty="0">
                <a:latin typeface="Consolas" panose="020B0609020204030204" pitchFamily="49" charset="0"/>
              </a:rPr>
              <a:t>)</a:t>
            </a:r>
            <a:r>
              <a:rPr lang="en-US" dirty="0"/>
              <a:t> to print a custom message to help with diagnosing the caught error.</a:t>
            </a:r>
          </a:p>
          <a:p>
            <a:pPr marL="285750" indent="-285750">
              <a:buFont typeface="Arial" panose="020B0604020202020204" pitchFamily="34" charset="0"/>
              <a:buChar char="•"/>
            </a:pPr>
            <a:r>
              <a:rPr lang="en-US" dirty="0"/>
              <a:t>This can be helpful when running your agent from an app rather than from the debugger.</a:t>
            </a:r>
          </a:p>
          <a:p>
            <a:pPr marL="285750" indent="-285750">
              <a:buFont typeface="Arial" panose="020B0604020202020204" pitchFamily="34" charset="0"/>
              <a:buChar char="•"/>
            </a:pPr>
            <a:r>
              <a:rPr lang="en-US" dirty="0"/>
              <a:t>Try replacing the given command with </a:t>
            </a:r>
            <a:r>
              <a:rPr lang="en-US" dirty="0">
                <a:latin typeface="Consolas" panose="020B0609020204030204" pitchFamily="49" charset="0"/>
                <a:ea typeface="Menlo" panose="020B0609030804020204" pitchFamily="49" charset="0"/>
                <a:cs typeface="Menlo" panose="020B0609030804020204" pitchFamily="49" charset="0"/>
              </a:rPr>
              <a:t>|print &lt;ss&gt; -d 2|</a:t>
            </a:r>
            <a:r>
              <a:rPr lang="en-US" dirty="0"/>
              <a:t>.</a:t>
            </a:r>
          </a:p>
          <a:p>
            <a:r>
              <a:rPr lang="en-US" dirty="0"/>
              <a:t>You can also use it to run any command you like!</a:t>
            </a:r>
          </a:p>
        </p:txBody>
      </p:sp>
      <p:sp>
        <p:nvSpPr>
          <p:cNvPr id="5" name="Rectangle 4">
            <a:extLst>
              <a:ext uri="{FF2B5EF4-FFF2-40B4-BE49-F238E27FC236}">
                <a16:creationId xmlns:a16="http://schemas.microsoft.com/office/drawing/2014/main" id="{D582C885-F304-C3FD-FEAC-D988FA985DD0}"/>
              </a:ext>
            </a:extLst>
          </p:cNvPr>
          <p:cNvSpPr/>
          <p:nvPr/>
        </p:nvSpPr>
        <p:spPr bwMode="gray">
          <a:xfrm>
            <a:off x="6967728" y="1687870"/>
            <a:ext cx="3255264" cy="81471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977454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0DA5CD-6B25-E8A2-25E5-3E9D3D560E0F}"/>
              </a:ext>
            </a:extLst>
          </p:cNvPr>
          <p:cNvSpPr>
            <a:spLocks noGrp="1"/>
          </p:cNvSpPr>
          <p:nvPr>
            <p:ph type="title"/>
          </p:nvPr>
        </p:nvSpPr>
        <p:spPr>
          <a:xfrm>
            <a:off x="1752600" y="3212854"/>
            <a:ext cx="8686800" cy="761747"/>
          </a:xfrm>
        </p:spPr>
        <p:txBody>
          <a:bodyPr/>
          <a:lstStyle/>
          <a:p>
            <a:r>
              <a:rPr lang="en-US" dirty="0"/>
              <a:t>Parallel Summation</a:t>
            </a:r>
          </a:p>
        </p:txBody>
      </p:sp>
      <p:sp>
        <p:nvSpPr>
          <p:cNvPr id="2" name="Text Placeholder 1">
            <a:extLst>
              <a:ext uri="{FF2B5EF4-FFF2-40B4-BE49-F238E27FC236}">
                <a16:creationId xmlns:a16="http://schemas.microsoft.com/office/drawing/2014/main" id="{4FC0655F-FF44-450F-4B63-3F7BDA4F1CF5}"/>
              </a:ext>
            </a:extLst>
          </p:cNvPr>
          <p:cNvSpPr>
            <a:spLocks noGrp="1"/>
          </p:cNvSpPr>
          <p:nvPr>
            <p:ph type="body" idx="1"/>
          </p:nvPr>
        </p:nvSpPr>
        <p:spPr/>
        <p:txBody>
          <a:bodyPr/>
          <a:lstStyle/>
          <a:p>
            <a:r>
              <a:rPr lang="en-US" dirty="0"/>
              <a:t>Using Soar for Multi-Step Math</a:t>
            </a:r>
          </a:p>
        </p:txBody>
      </p:sp>
    </p:spTree>
    <p:extLst>
      <p:ext uri="{BB962C8B-B14F-4D97-AF65-F5344CB8AC3E}">
        <p14:creationId xmlns:p14="http://schemas.microsoft.com/office/powerpoint/2010/main" val="664006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2D9962-8FC8-0EF2-0F9D-C5D4AB426100}"/>
              </a:ext>
            </a:extLst>
          </p:cNvPr>
          <p:cNvSpPr>
            <a:spLocks noGrp="1"/>
          </p:cNvSpPr>
          <p:nvPr>
            <p:ph type="title"/>
          </p:nvPr>
        </p:nvSpPr>
        <p:spPr/>
        <p:txBody>
          <a:bodyPr/>
          <a:lstStyle/>
          <a:p>
            <a:r>
              <a:rPr lang="en-US" dirty="0"/>
              <a:t>Parallelism Constraints</a:t>
            </a:r>
          </a:p>
        </p:txBody>
      </p:sp>
      <p:sp>
        <p:nvSpPr>
          <p:cNvPr id="2" name="Content Placeholder 1">
            <a:extLst>
              <a:ext uri="{FF2B5EF4-FFF2-40B4-BE49-F238E27FC236}">
                <a16:creationId xmlns:a16="http://schemas.microsoft.com/office/drawing/2014/main" id="{62673777-E893-307D-EE29-0CC733E3B922}"/>
              </a:ext>
            </a:extLst>
          </p:cNvPr>
          <p:cNvSpPr>
            <a:spLocks noGrp="1"/>
          </p:cNvSpPr>
          <p:nvPr>
            <p:ph idx="1"/>
          </p:nvPr>
        </p:nvSpPr>
        <p:spPr>
          <a:xfrm>
            <a:off x="1524000" y="1626819"/>
            <a:ext cx="9144000" cy="3860476"/>
          </a:xfrm>
        </p:spPr>
        <p:txBody>
          <a:bodyPr>
            <a:normAutofit/>
          </a:bodyPr>
          <a:lstStyle/>
          <a:p>
            <a:r>
              <a:rPr lang="en-US" dirty="0"/>
              <a:t>We want to sum any number of attribute scores across any number of suppliers:</a:t>
            </a:r>
          </a:p>
          <a:p>
            <a:endParaRPr lang="en-US" dirty="0"/>
          </a:p>
          <a:p>
            <a:endParaRPr lang="en-US" dirty="0"/>
          </a:p>
          <a:p>
            <a:endParaRPr lang="en-US" dirty="0"/>
          </a:p>
          <a:p>
            <a:endParaRPr lang="en-US" dirty="0"/>
          </a:p>
          <a:p>
            <a:endParaRPr lang="en-US" dirty="0"/>
          </a:p>
          <a:p>
            <a:r>
              <a:rPr lang="en-US" dirty="0"/>
              <a:t>We can take advantage of Soar’s parallelism when performing math in Soar!</a:t>
            </a:r>
          </a:p>
          <a:p>
            <a:pPr marL="285750" indent="-285750">
              <a:buFont typeface="Arial" panose="020B0604020202020204" pitchFamily="34" charset="0"/>
              <a:buChar char="•"/>
            </a:pPr>
            <a:r>
              <a:rPr lang="en-US" dirty="0"/>
              <a:t>And avoid the need to iterate through individual suppliers!</a:t>
            </a:r>
          </a:p>
          <a:p>
            <a:endParaRPr lang="en-US" dirty="0"/>
          </a:p>
          <a:p>
            <a:r>
              <a:rPr lang="en-US" dirty="0"/>
              <a:t>But we have constraints common to all parallel logic:</a:t>
            </a:r>
          </a:p>
          <a:p>
            <a:pPr marL="285750" indent="-285750">
              <a:buFont typeface="Arial" panose="020B0604020202020204" pitchFamily="34" charset="0"/>
              <a:buChar char="•"/>
            </a:pPr>
            <a:r>
              <a:rPr lang="en-US" dirty="0"/>
              <a:t>We can’t add more than one value to the same variable at once!</a:t>
            </a:r>
          </a:p>
          <a:p>
            <a:endParaRPr lang="en-US" dirty="0"/>
          </a:p>
        </p:txBody>
      </p:sp>
      <p:grpSp>
        <p:nvGrpSpPr>
          <p:cNvPr id="12" name="Group 11">
            <a:extLst>
              <a:ext uri="{FF2B5EF4-FFF2-40B4-BE49-F238E27FC236}">
                <a16:creationId xmlns:a16="http://schemas.microsoft.com/office/drawing/2014/main" id="{FC4EB418-E8B6-0BA7-EAA3-5537727178EC}"/>
              </a:ext>
            </a:extLst>
          </p:cNvPr>
          <p:cNvGrpSpPr/>
          <p:nvPr/>
        </p:nvGrpSpPr>
        <p:grpSpPr>
          <a:xfrm>
            <a:off x="3629174" y="2152407"/>
            <a:ext cx="4933652" cy="1404650"/>
            <a:chOff x="3670852" y="2024350"/>
            <a:chExt cx="4933652" cy="1404650"/>
          </a:xfrm>
        </p:grpSpPr>
        <p:sp>
          <p:nvSpPr>
            <p:cNvPr id="4" name="Rounded Rectangle 3">
              <a:extLst>
                <a:ext uri="{FF2B5EF4-FFF2-40B4-BE49-F238E27FC236}">
                  <a16:creationId xmlns:a16="http://schemas.microsoft.com/office/drawing/2014/main" id="{2FE0DA89-D918-89A3-6128-2A43447FEDA0}"/>
                </a:ext>
              </a:extLst>
            </p:cNvPr>
            <p:cNvSpPr/>
            <p:nvPr/>
          </p:nvSpPr>
          <p:spPr bwMode="gray">
            <a:xfrm>
              <a:off x="3670852" y="2024350"/>
              <a:ext cx="1209261" cy="1404650"/>
            </a:xfrm>
            <a:prstGeom prst="roundRect">
              <a:avLst/>
            </a:prstGeom>
            <a:solidFill>
              <a:schemeClr val="bg2"/>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sng" baseline="0" dirty="0">
                  <a:ln>
                    <a:solidFill>
                      <a:sysClr val="windowText" lastClr="000000"/>
                    </a:solidFill>
                  </a:ln>
                  <a:solidFill>
                    <a:schemeClr val="accent6"/>
                  </a:solidFill>
                </a:rPr>
                <a:t>supplier01</a:t>
              </a:r>
            </a:p>
            <a:p>
              <a:pPr rtl="0" eaLnBrk="1" fontAlgn="auto" hangingPunct="1">
                <a:lnSpc>
                  <a:spcPct val="100000"/>
                </a:lnSpc>
                <a:spcBef>
                  <a:spcPts val="600"/>
                </a:spcBef>
                <a:spcAft>
                  <a:spcPts val="0"/>
                </a:spcAft>
              </a:pPr>
              <a:r>
                <a:rPr lang="en-US" sz="1400" dirty="0">
                  <a:ln>
                    <a:solidFill>
                      <a:sysClr val="windowText" lastClr="000000"/>
                    </a:solidFill>
                  </a:ln>
                  <a:solidFill>
                    <a:schemeClr val="accent6"/>
                  </a:solidFill>
                </a:rPr>
                <a:t>attribute1 +</a:t>
              </a:r>
              <a:br>
                <a:rPr lang="en-US" sz="1400" dirty="0">
                  <a:ln>
                    <a:solidFill>
                      <a:sysClr val="windowText" lastClr="000000"/>
                    </a:solidFill>
                  </a:ln>
                  <a:solidFill>
                    <a:schemeClr val="accent6"/>
                  </a:solidFill>
                </a:rPr>
              </a:br>
              <a:r>
                <a:rPr lang="en-US" sz="1400" i="0" u="none" baseline="0" dirty="0">
                  <a:ln>
                    <a:solidFill>
                      <a:sysClr val="windowText" lastClr="000000"/>
                    </a:solidFill>
                  </a:ln>
                  <a:solidFill>
                    <a:schemeClr val="accent6"/>
                  </a:solidFill>
                </a:rPr>
                <a:t>attribute2 +</a:t>
              </a:r>
              <a:br>
                <a:rPr lang="en-US" sz="1400" i="0" u="none" baseline="0" dirty="0">
                  <a:ln>
                    <a:solidFill>
                      <a:sysClr val="windowText" lastClr="000000"/>
                    </a:solidFill>
                  </a:ln>
                  <a:solidFill>
                    <a:schemeClr val="accent6"/>
                  </a:solidFill>
                </a:rPr>
              </a:br>
              <a:r>
                <a:rPr lang="en-US" sz="1400" dirty="0">
                  <a:ln>
                    <a:solidFill>
                      <a:sysClr val="windowText" lastClr="000000"/>
                    </a:solidFill>
                  </a:ln>
                  <a:solidFill>
                    <a:schemeClr val="accent6"/>
                  </a:solidFill>
                </a:rPr>
                <a:t>attribute3 =</a:t>
              </a:r>
            </a:p>
            <a:p>
              <a:pPr rtl="0" eaLnBrk="1" fontAlgn="auto" hangingPunct="1">
                <a:lnSpc>
                  <a:spcPct val="100000"/>
                </a:lnSpc>
                <a:spcBef>
                  <a:spcPts val="600"/>
                </a:spcBef>
                <a:spcAft>
                  <a:spcPts val="0"/>
                </a:spcAft>
              </a:pPr>
              <a:r>
                <a:rPr lang="en-US" sz="1400" b="1" i="0" u="none" baseline="0" dirty="0">
                  <a:ln>
                    <a:solidFill>
                      <a:sysClr val="windowText" lastClr="000000"/>
                    </a:solidFill>
                  </a:ln>
                  <a:solidFill>
                    <a:schemeClr val="accent6"/>
                  </a:solidFill>
                </a:rPr>
                <a:t>subtotal01</a:t>
              </a:r>
            </a:p>
          </p:txBody>
        </p:sp>
        <p:sp>
          <p:nvSpPr>
            <p:cNvPr id="5" name="Rounded Rectangle 4">
              <a:extLst>
                <a:ext uri="{FF2B5EF4-FFF2-40B4-BE49-F238E27FC236}">
                  <a16:creationId xmlns:a16="http://schemas.microsoft.com/office/drawing/2014/main" id="{E340E9C9-627C-79A9-24D0-194C0CC1ABC2}"/>
                </a:ext>
              </a:extLst>
            </p:cNvPr>
            <p:cNvSpPr/>
            <p:nvPr/>
          </p:nvSpPr>
          <p:spPr bwMode="gray">
            <a:xfrm>
              <a:off x="5032513" y="2024350"/>
              <a:ext cx="1209261" cy="1404650"/>
            </a:xfrm>
            <a:prstGeom prst="roundRect">
              <a:avLst/>
            </a:prstGeom>
            <a:solidFill>
              <a:schemeClr val="bg2"/>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sng" baseline="0" dirty="0">
                  <a:ln>
                    <a:solidFill>
                      <a:sysClr val="windowText" lastClr="000000"/>
                    </a:solidFill>
                  </a:ln>
                  <a:solidFill>
                    <a:schemeClr val="accent6"/>
                  </a:solidFill>
                </a:rPr>
                <a:t>supplier02</a:t>
              </a:r>
            </a:p>
            <a:p>
              <a:pPr rtl="0" eaLnBrk="1" fontAlgn="auto" hangingPunct="1">
                <a:lnSpc>
                  <a:spcPct val="100000"/>
                </a:lnSpc>
                <a:spcBef>
                  <a:spcPts val="600"/>
                </a:spcBef>
                <a:spcAft>
                  <a:spcPts val="0"/>
                </a:spcAft>
              </a:pPr>
              <a:r>
                <a:rPr lang="en-US" sz="1400" dirty="0">
                  <a:ln>
                    <a:solidFill>
                      <a:sysClr val="windowText" lastClr="000000"/>
                    </a:solidFill>
                  </a:ln>
                  <a:solidFill>
                    <a:schemeClr val="accent6"/>
                  </a:solidFill>
                </a:rPr>
                <a:t>attribute1 +</a:t>
              </a:r>
              <a:br>
                <a:rPr lang="en-US" sz="1400" dirty="0">
                  <a:ln>
                    <a:solidFill>
                      <a:sysClr val="windowText" lastClr="000000"/>
                    </a:solidFill>
                  </a:ln>
                  <a:solidFill>
                    <a:schemeClr val="accent6"/>
                  </a:solidFill>
                </a:rPr>
              </a:br>
              <a:r>
                <a:rPr lang="en-US" sz="1400" i="0" u="none" baseline="0" dirty="0">
                  <a:ln>
                    <a:solidFill>
                      <a:sysClr val="windowText" lastClr="000000"/>
                    </a:solidFill>
                  </a:ln>
                  <a:solidFill>
                    <a:schemeClr val="accent6"/>
                  </a:solidFill>
                </a:rPr>
                <a:t>attribute2 +</a:t>
              </a:r>
              <a:br>
                <a:rPr lang="en-US" sz="1400" i="0" u="none" baseline="0" dirty="0">
                  <a:ln>
                    <a:solidFill>
                      <a:sysClr val="windowText" lastClr="000000"/>
                    </a:solidFill>
                  </a:ln>
                  <a:solidFill>
                    <a:schemeClr val="accent6"/>
                  </a:solidFill>
                </a:rPr>
              </a:br>
              <a:r>
                <a:rPr lang="en-US" sz="1400" dirty="0">
                  <a:ln>
                    <a:solidFill>
                      <a:sysClr val="windowText" lastClr="000000"/>
                    </a:solidFill>
                  </a:ln>
                  <a:solidFill>
                    <a:schemeClr val="accent6"/>
                  </a:solidFill>
                </a:rPr>
                <a:t>attribute3 =</a:t>
              </a:r>
            </a:p>
            <a:p>
              <a:pPr rtl="0" eaLnBrk="1" fontAlgn="auto" hangingPunct="1">
                <a:lnSpc>
                  <a:spcPct val="100000"/>
                </a:lnSpc>
                <a:spcBef>
                  <a:spcPts val="600"/>
                </a:spcBef>
                <a:spcAft>
                  <a:spcPts val="0"/>
                </a:spcAft>
              </a:pPr>
              <a:r>
                <a:rPr lang="en-US" sz="1400" b="1" i="0" u="none" baseline="0" dirty="0">
                  <a:ln>
                    <a:solidFill>
                      <a:sysClr val="windowText" lastClr="000000"/>
                    </a:solidFill>
                  </a:ln>
                  <a:solidFill>
                    <a:schemeClr val="accent6"/>
                  </a:solidFill>
                </a:rPr>
                <a:t>subtotal02</a:t>
              </a:r>
            </a:p>
          </p:txBody>
        </p:sp>
        <p:sp>
          <p:nvSpPr>
            <p:cNvPr id="6" name="Rounded Rectangle 5">
              <a:extLst>
                <a:ext uri="{FF2B5EF4-FFF2-40B4-BE49-F238E27FC236}">
                  <a16:creationId xmlns:a16="http://schemas.microsoft.com/office/drawing/2014/main" id="{C6724C60-36C0-ECE1-A9C2-052AF4578A51}"/>
                </a:ext>
              </a:extLst>
            </p:cNvPr>
            <p:cNvSpPr/>
            <p:nvPr/>
          </p:nvSpPr>
          <p:spPr bwMode="gray">
            <a:xfrm>
              <a:off x="7318513" y="2024350"/>
              <a:ext cx="1285991" cy="1404650"/>
            </a:xfrm>
            <a:prstGeom prst="roundRect">
              <a:avLst/>
            </a:prstGeom>
            <a:solidFill>
              <a:schemeClr val="bg2"/>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sng" baseline="0" dirty="0" err="1">
                  <a:ln>
                    <a:solidFill>
                      <a:sysClr val="windowText" lastClr="000000"/>
                    </a:solidFill>
                  </a:ln>
                  <a:solidFill>
                    <a:schemeClr val="accent6"/>
                  </a:solidFill>
                </a:rPr>
                <a:t>supplier_N</a:t>
              </a:r>
              <a:endParaRPr lang="en-US" sz="1400" b="0" i="0" u="sng" baseline="0" dirty="0">
                <a:ln>
                  <a:solidFill>
                    <a:sysClr val="windowText" lastClr="000000"/>
                  </a:solidFill>
                </a:ln>
                <a:solidFill>
                  <a:schemeClr val="accent6"/>
                </a:solidFill>
              </a:endParaRPr>
            </a:p>
            <a:p>
              <a:pPr rtl="0" eaLnBrk="1" fontAlgn="auto" hangingPunct="1">
                <a:lnSpc>
                  <a:spcPct val="100000"/>
                </a:lnSpc>
                <a:spcBef>
                  <a:spcPts val="600"/>
                </a:spcBef>
                <a:spcAft>
                  <a:spcPts val="0"/>
                </a:spcAft>
              </a:pPr>
              <a:r>
                <a:rPr lang="en-US" sz="1400" dirty="0">
                  <a:ln>
                    <a:solidFill>
                      <a:sysClr val="windowText" lastClr="000000"/>
                    </a:solidFill>
                  </a:ln>
                  <a:solidFill>
                    <a:schemeClr val="accent6"/>
                  </a:solidFill>
                </a:rPr>
                <a:t>attribute1 +</a:t>
              </a:r>
              <a:br>
                <a:rPr lang="en-US" sz="1400" dirty="0">
                  <a:ln>
                    <a:solidFill>
                      <a:sysClr val="windowText" lastClr="000000"/>
                    </a:solidFill>
                  </a:ln>
                  <a:solidFill>
                    <a:schemeClr val="accent6"/>
                  </a:solidFill>
                </a:rPr>
              </a:br>
              <a:r>
                <a:rPr lang="en-US" sz="1400" i="0" u="none" baseline="0" dirty="0">
                  <a:ln>
                    <a:solidFill>
                      <a:sysClr val="windowText" lastClr="000000"/>
                    </a:solidFill>
                  </a:ln>
                  <a:solidFill>
                    <a:schemeClr val="accent6"/>
                  </a:solidFill>
                </a:rPr>
                <a:t>attribute2 +</a:t>
              </a:r>
              <a:br>
                <a:rPr lang="en-US" sz="1400" i="0" u="none" baseline="0" dirty="0">
                  <a:ln>
                    <a:solidFill>
                      <a:sysClr val="windowText" lastClr="000000"/>
                    </a:solidFill>
                  </a:ln>
                  <a:solidFill>
                    <a:schemeClr val="accent6"/>
                  </a:solidFill>
                </a:rPr>
              </a:br>
              <a:r>
                <a:rPr lang="en-US" sz="1400" dirty="0">
                  <a:ln>
                    <a:solidFill>
                      <a:sysClr val="windowText" lastClr="000000"/>
                    </a:solidFill>
                  </a:ln>
                  <a:solidFill>
                    <a:schemeClr val="accent6"/>
                  </a:solidFill>
                </a:rPr>
                <a:t>attribute3 =</a:t>
              </a:r>
            </a:p>
            <a:p>
              <a:pPr rtl="0" eaLnBrk="1" fontAlgn="auto" hangingPunct="1">
                <a:lnSpc>
                  <a:spcPct val="100000"/>
                </a:lnSpc>
                <a:spcBef>
                  <a:spcPts val="600"/>
                </a:spcBef>
                <a:spcAft>
                  <a:spcPts val="0"/>
                </a:spcAft>
              </a:pPr>
              <a:r>
                <a:rPr lang="en-US" sz="1400" b="1" i="0" u="none" baseline="0" dirty="0" err="1">
                  <a:ln>
                    <a:solidFill>
                      <a:sysClr val="windowText" lastClr="000000"/>
                    </a:solidFill>
                  </a:ln>
                  <a:solidFill>
                    <a:schemeClr val="accent6"/>
                  </a:solidFill>
                </a:rPr>
                <a:t>subtotal_N</a:t>
              </a:r>
              <a:endParaRPr lang="en-US" sz="1400" b="1" i="0" u="none" baseline="0" dirty="0">
                <a:ln>
                  <a:solidFill>
                    <a:sysClr val="windowText" lastClr="000000"/>
                  </a:solidFill>
                </a:ln>
                <a:solidFill>
                  <a:schemeClr val="accent6"/>
                </a:solidFill>
              </a:endParaRPr>
            </a:p>
          </p:txBody>
        </p:sp>
        <p:sp>
          <p:nvSpPr>
            <p:cNvPr id="7" name="TextBox 6">
              <a:extLst>
                <a:ext uri="{FF2B5EF4-FFF2-40B4-BE49-F238E27FC236}">
                  <a16:creationId xmlns:a16="http://schemas.microsoft.com/office/drawing/2014/main" id="{4126CEE9-0008-8E1A-6EEF-5EFE6F3DC153}"/>
                </a:ext>
              </a:extLst>
            </p:cNvPr>
            <p:cNvSpPr txBox="1"/>
            <p:nvPr/>
          </p:nvSpPr>
          <p:spPr bwMode="gray">
            <a:xfrm>
              <a:off x="6531678" y="2511231"/>
              <a:ext cx="496931" cy="430887"/>
            </a:xfrm>
            <a:prstGeom prst="rect">
              <a:avLst/>
            </a:prstGeom>
            <a:noFill/>
          </p:spPr>
          <p:txBody>
            <a:bodyPr vert="horz" wrap="none" lIns="0" tIns="0" rIns="0" bIns="0" rtlCol="0">
              <a:spAutoFit/>
            </a:bodyPr>
            <a:lstStyle/>
            <a:p>
              <a:pPr algn="l">
                <a:spcBef>
                  <a:spcPts val="600"/>
                </a:spcBef>
              </a:pPr>
              <a:r>
                <a:rPr lang="en-US" sz="2800" b="1" dirty="0"/>
                <a:t>. . .</a:t>
              </a:r>
            </a:p>
          </p:txBody>
        </p:sp>
      </p:grpSp>
    </p:spTree>
    <p:extLst>
      <p:ext uri="{BB962C8B-B14F-4D97-AF65-F5344CB8AC3E}">
        <p14:creationId xmlns:p14="http://schemas.microsoft.com/office/powerpoint/2010/main" val="3410080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0210-93BE-4116-5119-8A4D4486BE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519ECA-C2D6-10FB-5A3B-0A2074ED0AF0}"/>
              </a:ext>
            </a:extLst>
          </p:cNvPr>
          <p:cNvSpPr>
            <a:spLocks noGrp="1"/>
          </p:cNvSpPr>
          <p:nvPr>
            <p:ph type="title"/>
          </p:nvPr>
        </p:nvSpPr>
        <p:spPr/>
        <p:txBody>
          <a:bodyPr/>
          <a:lstStyle/>
          <a:p>
            <a:r>
              <a:rPr lang="en-US" dirty="0"/>
              <a:t>Parallelism Constraints – Example</a:t>
            </a:r>
          </a:p>
        </p:txBody>
      </p:sp>
      <p:sp>
        <p:nvSpPr>
          <p:cNvPr id="2" name="Content Placeholder 1">
            <a:extLst>
              <a:ext uri="{FF2B5EF4-FFF2-40B4-BE49-F238E27FC236}">
                <a16:creationId xmlns:a16="http://schemas.microsoft.com/office/drawing/2014/main" id="{5C2ED89A-96F6-72B8-C6B1-320AFB3A16B4}"/>
              </a:ext>
            </a:extLst>
          </p:cNvPr>
          <p:cNvSpPr>
            <a:spLocks noGrp="1"/>
          </p:cNvSpPr>
          <p:nvPr>
            <p:ph idx="1"/>
          </p:nvPr>
        </p:nvSpPr>
        <p:spPr>
          <a:xfrm>
            <a:off x="1524000" y="1282148"/>
            <a:ext cx="9144000" cy="4205147"/>
          </a:xfrm>
        </p:spPr>
        <p:txBody>
          <a:bodyPr>
            <a:normAutofit/>
          </a:bodyPr>
          <a:lstStyle/>
          <a:p>
            <a:r>
              <a:rPr lang="en-US" dirty="0"/>
              <a:t>Say we wanted to sum the addends (1,3,2) </a:t>
            </a:r>
            <a:br>
              <a:rPr lang="en-US" dirty="0"/>
            </a:br>
            <a:r>
              <a:rPr lang="en-US" dirty="0"/>
              <a:t>with an existing subtotal of 0, for a new subtotal of 6.</a:t>
            </a:r>
          </a:p>
          <a:p>
            <a:r>
              <a:rPr lang="en-US" dirty="0"/>
              <a:t>We could try to use a rule like this:</a:t>
            </a:r>
          </a:p>
          <a:p>
            <a:endParaRPr lang="en-US" dirty="0"/>
          </a:p>
          <a:p>
            <a:endParaRPr lang="en-US" dirty="0"/>
          </a:p>
          <a:p>
            <a:endParaRPr lang="en-US" dirty="0"/>
          </a:p>
          <a:p>
            <a:endParaRPr lang="en-US" dirty="0"/>
          </a:p>
          <a:p>
            <a:endParaRPr lang="en-US" dirty="0"/>
          </a:p>
          <a:p>
            <a:endParaRPr lang="en-US" dirty="0"/>
          </a:p>
          <a:p>
            <a:r>
              <a:rPr lang="en-US" dirty="0"/>
              <a:t>But each addend would then be added to the same </a:t>
            </a:r>
            <a:r>
              <a:rPr lang="en-US" dirty="0">
                <a:latin typeface="Consolas" panose="020B0609020204030204" pitchFamily="49" charset="0"/>
                <a:ea typeface="Menlo" panose="020B0609030804020204" pitchFamily="49" charset="0"/>
                <a:cs typeface="Menlo" panose="020B0609030804020204" pitchFamily="49" charset="0"/>
              </a:rPr>
              <a:t>&lt;old-total&gt;</a:t>
            </a:r>
            <a:r>
              <a:rPr lang="en-US" dirty="0"/>
              <a:t> value in parallel,</a:t>
            </a:r>
          </a:p>
          <a:p>
            <a:pPr marL="285750" indent="-285750">
              <a:buFont typeface="Arial" panose="020B0604020202020204" pitchFamily="34" charset="0"/>
              <a:buChar char="•"/>
            </a:pPr>
            <a:r>
              <a:rPr lang="en-US" dirty="0"/>
              <a:t>Replacing 1 old subtotal with 3 new subtotals!!!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A2889EEE-8189-1DD7-1DB6-038491D70DE5}"/>
              </a:ext>
            </a:extLst>
          </p:cNvPr>
          <p:cNvSpPr txBox="1"/>
          <p:nvPr/>
        </p:nvSpPr>
        <p:spPr bwMode="gray">
          <a:xfrm>
            <a:off x="5315445" y="2142468"/>
            <a:ext cx="4372992" cy="1969770"/>
          </a:xfrm>
          <a:prstGeom prst="rect">
            <a:avLst/>
          </a:prstGeom>
          <a:noFill/>
        </p:spPr>
        <p:txBody>
          <a:bodyPr vert="horz" wrap="none" lIns="0" tIns="0" rIns="0" bIns="0" rtlCol="0">
            <a:spAutoFit/>
          </a:bodyPr>
          <a:lstStyle/>
          <a:p>
            <a:pPr algn="l">
              <a:spcBef>
                <a:spcPts val="600"/>
              </a:spcBef>
            </a:pPr>
            <a:r>
              <a:rPr lang="en-US" sz="1400" dirty="0" err="1">
                <a:latin typeface="Consolas" panose="020B0609020204030204" pitchFamily="49" charset="0"/>
                <a:ea typeface="Menlo" panose="020B0609030804020204" pitchFamily="49" charset="0"/>
                <a:cs typeface="Menlo" panose="020B0609030804020204" pitchFamily="49" charset="0"/>
              </a:rPr>
              <a:t>sp</a:t>
            </a:r>
            <a:r>
              <a:rPr lang="en-US" sz="1400" dirty="0">
                <a:latin typeface="Consolas" panose="020B0609020204030204" pitchFamily="49" charset="0"/>
                <a:ea typeface="Menlo" panose="020B0609030804020204" pitchFamily="49" charset="0"/>
                <a:cs typeface="Menlo" panose="020B0609030804020204" pitchFamily="49" charset="0"/>
              </a:rPr>
              <a:t> {elaboration*add-to-total</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(state &lt;s&gt; ^subtotal &lt;old-total&gt;</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^addend &lt;addend&gt;)</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--&gt;</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(&lt;s&gt; ^subtotal &lt;old-total&gt; -</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^addend &lt;addend&gt; -</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^subtotal (+ &lt;old-total&gt; &lt;addend&gt;))</a:t>
            </a:r>
          </a:p>
        </p:txBody>
      </p:sp>
      <p:sp>
        <p:nvSpPr>
          <p:cNvPr id="9" name="TextBox 8">
            <a:extLst>
              <a:ext uri="{FF2B5EF4-FFF2-40B4-BE49-F238E27FC236}">
                <a16:creationId xmlns:a16="http://schemas.microsoft.com/office/drawing/2014/main" id="{C5AC94EB-DBA9-20CD-1245-53767B7B373A}"/>
              </a:ext>
            </a:extLst>
          </p:cNvPr>
          <p:cNvSpPr txBox="1"/>
          <p:nvPr/>
        </p:nvSpPr>
        <p:spPr bwMode="gray">
          <a:xfrm>
            <a:off x="7836637" y="5206352"/>
            <a:ext cx="2019784" cy="892552"/>
          </a:xfrm>
          <a:prstGeom prst="rect">
            <a:avLst/>
          </a:prstGeom>
          <a:noFill/>
        </p:spPr>
        <p:txBody>
          <a:bodyPr vert="horz" wrap="none" lIns="0" tIns="0" rIns="0" bIns="0" rtlCol="0">
            <a:spAutoFit/>
          </a:bodyPr>
          <a:lstStyle/>
          <a:p>
            <a:pPr algn="l">
              <a:spcBef>
                <a:spcPts val="600"/>
              </a:spcBef>
            </a:pPr>
            <a:r>
              <a:rPr lang="en-US" sz="1600" dirty="0">
                <a:latin typeface="Consolas" panose="020B0609020204030204" pitchFamily="49" charset="0"/>
                <a:ea typeface="Menlo" panose="020B0609030804020204" pitchFamily="49" charset="0"/>
                <a:cs typeface="Menlo" panose="020B0609030804020204" pitchFamily="49" charset="0"/>
              </a:rPr>
              <a:t>(&lt;s&gt; ^subtotal 0 –</a:t>
            </a:r>
          </a:p>
          <a:p>
            <a:pPr algn="l">
              <a:spcBef>
                <a:spcPts val="600"/>
              </a:spcBef>
            </a:pPr>
            <a:r>
              <a:rPr lang="en-US" sz="1600" dirty="0">
                <a:latin typeface="Consolas" panose="020B0609020204030204" pitchFamily="49" charset="0"/>
                <a:ea typeface="Menlo" panose="020B0609030804020204" pitchFamily="49" charset="0"/>
                <a:cs typeface="Menlo" panose="020B0609030804020204" pitchFamily="49" charset="0"/>
              </a:rPr>
              <a:t>     ^addend 2 -</a:t>
            </a:r>
          </a:p>
          <a:p>
            <a:pPr algn="l">
              <a:spcBef>
                <a:spcPts val="600"/>
              </a:spcBef>
            </a:pPr>
            <a:r>
              <a:rPr lang="en-US" sz="1600" dirty="0">
                <a:latin typeface="Consolas" panose="020B0609020204030204" pitchFamily="49" charset="0"/>
                <a:ea typeface="Menlo" panose="020B0609030804020204" pitchFamily="49" charset="0"/>
                <a:cs typeface="Menlo" panose="020B0609030804020204" pitchFamily="49" charset="0"/>
              </a:rPr>
              <a:t>     ^subtotal 2)</a:t>
            </a:r>
          </a:p>
        </p:txBody>
      </p:sp>
      <p:sp>
        <p:nvSpPr>
          <p:cNvPr id="10" name="TextBox 9">
            <a:extLst>
              <a:ext uri="{FF2B5EF4-FFF2-40B4-BE49-F238E27FC236}">
                <a16:creationId xmlns:a16="http://schemas.microsoft.com/office/drawing/2014/main" id="{07BAC66A-6572-44F5-0D2B-17A14BDF2DB7}"/>
              </a:ext>
            </a:extLst>
          </p:cNvPr>
          <p:cNvSpPr txBox="1"/>
          <p:nvPr/>
        </p:nvSpPr>
        <p:spPr bwMode="gray">
          <a:xfrm>
            <a:off x="4985119" y="5209511"/>
            <a:ext cx="2019784" cy="892552"/>
          </a:xfrm>
          <a:prstGeom prst="rect">
            <a:avLst/>
          </a:prstGeom>
          <a:noFill/>
        </p:spPr>
        <p:txBody>
          <a:bodyPr vert="horz" wrap="none" lIns="0" tIns="0" rIns="0" bIns="0" rtlCol="0">
            <a:spAutoFit/>
          </a:bodyPr>
          <a:lstStyle/>
          <a:p>
            <a:pPr algn="l">
              <a:spcBef>
                <a:spcPts val="600"/>
              </a:spcBef>
            </a:pPr>
            <a:r>
              <a:rPr lang="en-US" sz="1600" dirty="0">
                <a:latin typeface="Consolas" panose="020B0609020204030204" pitchFamily="49" charset="0"/>
                <a:ea typeface="Menlo" panose="020B0609030804020204" pitchFamily="49" charset="0"/>
                <a:cs typeface="Menlo" panose="020B0609030804020204" pitchFamily="49" charset="0"/>
              </a:rPr>
              <a:t>(&lt;s&gt; ^subtotal 0 –</a:t>
            </a:r>
          </a:p>
          <a:p>
            <a:pPr algn="l">
              <a:spcBef>
                <a:spcPts val="600"/>
              </a:spcBef>
            </a:pPr>
            <a:r>
              <a:rPr lang="en-US" sz="1600" dirty="0">
                <a:latin typeface="Consolas" panose="020B0609020204030204" pitchFamily="49" charset="0"/>
                <a:ea typeface="Menlo" panose="020B0609030804020204" pitchFamily="49" charset="0"/>
                <a:cs typeface="Menlo" panose="020B0609030804020204" pitchFamily="49" charset="0"/>
              </a:rPr>
              <a:t>     ^addend 3 -</a:t>
            </a:r>
          </a:p>
          <a:p>
            <a:pPr algn="l">
              <a:spcBef>
                <a:spcPts val="600"/>
              </a:spcBef>
            </a:pPr>
            <a:r>
              <a:rPr lang="en-US" sz="1600" dirty="0">
                <a:latin typeface="Consolas" panose="020B0609020204030204" pitchFamily="49" charset="0"/>
                <a:ea typeface="Menlo" panose="020B0609030804020204" pitchFamily="49" charset="0"/>
                <a:cs typeface="Menlo" panose="020B0609030804020204" pitchFamily="49" charset="0"/>
              </a:rPr>
              <a:t>     ^subtotal 3)</a:t>
            </a:r>
          </a:p>
        </p:txBody>
      </p:sp>
      <p:sp>
        <p:nvSpPr>
          <p:cNvPr id="11" name="TextBox 10">
            <a:extLst>
              <a:ext uri="{FF2B5EF4-FFF2-40B4-BE49-F238E27FC236}">
                <a16:creationId xmlns:a16="http://schemas.microsoft.com/office/drawing/2014/main" id="{2F9790BD-9179-4EC6-AA91-86FD856A9D9B}"/>
              </a:ext>
            </a:extLst>
          </p:cNvPr>
          <p:cNvSpPr txBox="1"/>
          <p:nvPr/>
        </p:nvSpPr>
        <p:spPr bwMode="gray">
          <a:xfrm>
            <a:off x="2153756" y="5206351"/>
            <a:ext cx="2019784" cy="892552"/>
          </a:xfrm>
          <a:prstGeom prst="rect">
            <a:avLst/>
          </a:prstGeom>
          <a:noFill/>
        </p:spPr>
        <p:txBody>
          <a:bodyPr vert="horz" wrap="none" lIns="0" tIns="0" rIns="0" bIns="0" rtlCol="0">
            <a:spAutoFit/>
          </a:bodyPr>
          <a:lstStyle/>
          <a:p>
            <a:pPr algn="l">
              <a:spcBef>
                <a:spcPts val="600"/>
              </a:spcBef>
            </a:pPr>
            <a:r>
              <a:rPr lang="en-US" sz="1600" dirty="0">
                <a:latin typeface="Consolas" panose="020B0609020204030204" pitchFamily="49" charset="0"/>
                <a:ea typeface="Menlo" panose="020B0609030804020204" pitchFamily="49" charset="0"/>
                <a:cs typeface="Menlo" panose="020B0609030804020204" pitchFamily="49" charset="0"/>
              </a:rPr>
              <a:t>(&lt;s&gt; ^subtotal 0 –</a:t>
            </a:r>
          </a:p>
          <a:p>
            <a:pPr algn="l">
              <a:spcBef>
                <a:spcPts val="600"/>
              </a:spcBef>
            </a:pPr>
            <a:r>
              <a:rPr lang="en-US" sz="1600" dirty="0">
                <a:latin typeface="Consolas" panose="020B0609020204030204" pitchFamily="49" charset="0"/>
                <a:ea typeface="Menlo" panose="020B0609030804020204" pitchFamily="49" charset="0"/>
                <a:cs typeface="Menlo" panose="020B0609030804020204" pitchFamily="49" charset="0"/>
              </a:rPr>
              <a:t>     ^addend 1 -</a:t>
            </a:r>
          </a:p>
          <a:p>
            <a:pPr algn="l">
              <a:spcBef>
                <a:spcPts val="600"/>
              </a:spcBef>
            </a:pPr>
            <a:r>
              <a:rPr lang="en-US" sz="1600" dirty="0">
                <a:latin typeface="Consolas" panose="020B0609020204030204" pitchFamily="49" charset="0"/>
                <a:ea typeface="Menlo" panose="020B0609030804020204" pitchFamily="49" charset="0"/>
                <a:cs typeface="Menlo" panose="020B0609030804020204" pitchFamily="49" charset="0"/>
              </a:rPr>
              <a:t>     ^subtotal 1)</a:t>
            </a:r>
          </a:p>
        </p:txBody>
      </p:sp>
      <p:graphicFrame>
        <p:nvGraphicFramePr>
          <p:cNvPr id="4" name="Table 3">
            <a:extLst>
              <a:ext uri="{FF2B5EF4-FFF2-40B4-BE49-F238E27FC236}">
                <a16:creationId xmlns:a16="http://schemas.microsoft.com/office/drawing/2014/main" id="{32F5995A-92E4-DC8C-5681-EF701A737487}"/>
              </a:ext>
            </a:extLst>
          </p:cNvPr>
          <p:cNvGraphicFramePr>
            <a:graphicFrameLocks noGrp="1"/>
          </p:cNvGraphicFramePr>
          <p:nvPr>
            <p:extLst>
              <p:ext uri="{D42A27DB-BD31-4B8C-83A1-F6EECF244321}">
                <p14:modId xmlns:p14="http://schemas.microsoft.com/office/powerpoint/2010/main" val="188309635"/>
              </p:ext>
            </p:extLst>
          </p:nvPr>
        </p:nvGraphicFramePr>
        <p:xfrm>
          <a:off x="9547764" y="707988"/>
          <a:ext cx="816700" cy="1559560"/>
        </p:xfrm>
        <a:graphic>
          <a:graphicData uri="http://schemas.openxmlformats.org/drawingml/2006/table">
            <a:tbl>
              <a:tblPr firstRow="1" bandRow="1">
                <a:tableStyleId>{5C22544A-7EE6-4342-B048-85BDC9FD1C3A}</a:tableStyleId>
              </a:tblPr>
              <a:tblGrid>
                <a:gridCol w="816700">
                  <a:extLst>
                    <a:ext uri="{9D8B030D-6E8A-4147-A177-3AD203B41FA5}">
                      <a16:colId xmlns:a16="http://schemas.microsoft.com/office/drawing/2014/main" val="4151269224"/>
                    </a:ext>
                  </a:extLst>
                </a:gridCol>
              </a:tblGrid>
              <a:tr h="370840">
                <a:tc>
                  <a:txBody>
                    <a:bodyPr/>
                    <a:lstStyle/>
                    <a:p>
                      <a:pPr algn="ctr"/>
                      <a:r>
                        <a:rPr lang="en-US" dirty="0"/>
                        <a:t>Addend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03237549"/>
                  </a:ext>
                </a:extLst>
              </a:tr>
              <a:tr h="370840">
                <a:tc>
                  <a:txBody>
                    <a:bodyPr/>
                    <a:lstStyle/>
                    <a:p>
                      <a:pPr algn="ctr"/>
                      <a:r>
                        <a:rPr lang="en-US" sz="20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70311883"/>
                  </a:ext>
                </a:extLst>
              </a:tr>
              <a:tr h="370840">
                <a:tc>
                  <a:txBody>
                    <a:bodyPr/>
                    <a:lstStyle/>
                    <a:p>
                      <a:pPr algn="ctr"/>
                      <a:r>
                        <a:rPr lang="en-US" sz="20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75217951"/>
                  </a:ext>
                </a:extLst>
              </a:tr>
              <a:tr h="370840">
                <a:tc>
                  <a:txBody>
                    <a:bodyPr/>
                    <a:lstStyle/>
                    <a:p>
                      <a:pPr algn="ctr"/>
                      <a:r>
                        <a:rPr lang="en-US" sz="20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040315"/>
                  </a:ext>
                </a:extLst>
              </a:tr>
            </a:tbl>
          </a:graphicData>
        </a:graphic>
      </p:graphicFrame>
      <p:cxnSp>
        <p:nvCxnSpPr>
          <p:cNvPr id="5" name="Straight Arrow Connector 4">
            <a:extLst>
              <a:ext uri="{FF2B5EF4-FFF2-40B4-BE49-F238E27FC236}">
                <a16:creationId xmlns:a16="http://schemas.microsoft.com/office/drawing/2014/main" id="{D62F2AB0-C939-F437-6EBE-E29B4E00BCA7}"/>
              </a:ext>
            </a:extLst>
          </p:cNvPr>
          <p:cNvCxnSpPr>
            <a:cxnSpLocks/>
          </p:cNvCxnSpPr>
          <p:nvPr/>
        </p:nvCxnSpPr>
        <p:spPr bwMode="gray">
          <a:xfrm flipV="1">
            <a:off x="6940296" y="1610813"/>
            <a:ext cx="2335946" cy="109845"/>
          </a:xfrm>
          <a:prstGeom prst="straightConnector1">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534BA8A-BB31-EDD7-313A-2D522C6C65D6}"/>
              </a:ext>
            </a:extLst>
          </p:cNvPr>
          <p:cNvSpPr/>
          <p:nvPr/>
        </p:nvSpPr>
        <p:spPr bwMode="gray">
          <a:xfrm>
            <a:off x="566928" y="2847346"/>
            <a:ext cx="4263618" cy="102072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Removes the old total and the addend so that they are not added together again.</a:t>
            </a:r>
          </a:p>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Replaces the subtotal with the sum.</a:t>
            </a:r>
          </a:p>
        </p:txBody>
      </p:sp>
      <p:cxnSp>
        <p:nvCxnSpPr>
          <p:cNvPr id="12" name="Straight Arrow Connector 11">
            <a:extLst>
              <a:ext uri="{FF2B5EF4-FFF2-40B4-BE49-F238E27FC236}">
                <a16:creationId xmlns:a16="http://schemas.microsoft.com/office/drawing/2014/main" id="{731AD5D4-5906-FB39-2FE8-A4E4A2A64E77}"/>
              </a:ext>
            </a:extLst>
          </p:cNvPr>
          <p:cNvCxnSpPr>
            <a:cxnSpLocks/>
            <a:stCxn id="7" idx="3"/>
          </p:cNvCxnSpPr>
          <p:nvPr/>
        </p:nvCxnSpPr>
        <p:spPr bwMode="gray">
          <a:xfrm>
            <a:off x="4830546" y="3357708"/>
            <a:ext cx="756438" cy="135300"/>
          </a:xfrm>
          <a:prstGeom prst="straightConnector1">
            <a:avLst/>
          </a:prstGeom>
          <a:ln w="57150" cap="rnd">
            <a:solidFill>
              <a:schemeClr val="tx2"/>
            </a:solidFill>
            <a:round/>
            <a:headEnd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FE94C880-C244-2E48-4636-654336A51495}"/>
              </a:ext>
            </a:extLst>
          </p:cNvPr>
          <p:cNvGraphicFramePr>
            <a:graphicFrameLocks noGrp="1"/>
          </p:cNvGraphicFramePr>
          <p:nvPr>
            <p:extLst>
              <p:ext uri="{D42A27DB-BD31-4B8C-83A1-F6EECF244321}">
                <p14:modId xmlns:p14="http://schemas.microsoft.com/office/powerpoint/2010/main" val="1570748617"/>
              </p:ext>
            </p:extLst>
          </p:nvPr>
        </p:nvGraphicFramePr>
        <p:xfrm>
          <a:off x="10491952" y="707988"/>
          <a:ext cx="932648" cy="767080"/>
        </p:xfrm>
        <a:graphic>
          <a:graphicData uri="http://schemas.openxmlformats.org/drawingml/2006/table">
            <a:tbl>
              <a:tblPr firstRow="1" bandRow="1">
                <a:tableStyleId>{5C22544A-7EE6-4342-B048-85BDC9FD1C3A}</a:tableStyleId>
              </a:tblPr>
              <a:tblGrid>
                <a:gridCol w="932648">
                  <a:extLst>
                    <a:ext uri="{9D8B030D-6E8A-4147-A177-3AD203B41FA5}">
                      <a16:colId xmlns:a16="http://schemas.microsoft.com/office/drawing/2014/main" val="4151269224"/>
                    </a:ext>
                  </a:extLst>
                </a:gridCol>
              </a:tblGrid>
              <a:tr h="370840">
                <a:tc>
                  <a:txBody>
                    <a:bodyPr/>
                    <a:lstStyle/>
                    <a:p>
                      <a:pPr algn="ctr"/>
                      <a:r>
                        <a:rPr lang="en-US" dirty="0"/>
                        <a:t>Subtotal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03237549"/>
                  </a:ext>
                </a:extLst>
              </a:tr>
              <a:tr h="370840">
                <a:tc>
                  <a:txBody>
                    <a:bodyPr/>
                    <a:lstStyle/>
                    <a:p>
                      <a:pPr algn="ctr"/>
                      <a:r>
                        <a:rPr lang="en-US" sz="2000"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0311883"/>
                  </a:ext>
                </a:extLst>
              </a:tr>
            </a:tbl>
          </a:graphicData>
        </a:graphic>
      </p:graphicFrame>
      <p:graphicFrame>
        <p:nvGraphicFramePr>
          <p:cNvPr id="22" name="Table 21">
            <a:extLst>
              <a:ext uri="{FF2B5EF4-FFF2-40B4-BE49-F238E27FC236}">
                <a16:creationId xmlns:a16="http://schemas.microsoft.com/office/drawing/2014/main" id="{8E97C058-33EA-D773-4D01-FEDA5AC76EAD}"/>
              </a:ext>
            </a:extLst>
          </p:cNvPr>
          <p:cNvGraphicFramePr>
            <a:graphicFrameLocks noGrp="1"/>
          </p:cNvGraphicFramePr>
          <p:nvPr>
            <p:extLst>
              <p:ext uri="{D42A27DB-BD31-4B8C-83A1-F6EECF244321}">
                <p14:modId xmlns:p14="http://schemas.microsoft.com/office/powerpoint/2010/main" val="3356909192"/>
              </p:ext>
            </p:extLst>
          </p:nvPr>
        </p:nvGraphicFramePr>
        <p:xfrm>
          <a:off x="10480412" y="4154345"/>
          <a:ext cx="944188" cy="1559560"/>
        </p:xfrm>
        <a:graphic>
          <a:graphicData uri="http://schemas.openxmlformats.org/drawingml/2006/table">
            <a:tbl>
              <a:tblPr firstRow="1" bandRow="1">
                <a:tableStyleId>{5C22544A-7EE6-4342-B048-85BDC9FD1C3A}</a:tableStyleId>
              </a:tblPr>
              <a:tblGrid>
                <a:gridCol w="944188">
                  <a:extLst>
                    <a:ext uri="{9D8B030D-6E8A-4147-A177-3AD203B41FA5}">
                      <a16:colId xmlns:a16="http://schemas.microsoft.com/office/drawing/2014/main" val="4151269224"/>
                    </a:ext>
                  </a:extLst>
                </a:gridCol>
              </a:tblGrid>
              <a:tr h="370840">
                <a:tc>
                  <a:txBody>
                    <a:bodyPr/>
                    <a:lstStyle/>
                    <a:p>
                      <a:pPr algn="ctr"/>
                      <a:r>
                        <a:rPr lang="en-US" dirty="0"/>
                        <a:t>Subtotal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03237549"/>
                  </a:ext>
                </a:extLst>
              </a:tr>
              <a:tr h="370840">
                <a:tc>
                  <a:txBody>
                    <a:bodyPr/>
                    <a:lstStyle/>
                    <a:p>
                      <a:pPr algn="ctr"/>
                      <a:r>
                        <a:rPr lang="en-US" sz="20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70311883"/>
                  </a:ext>
                </a:extLst>
              </a:tr>
              <a:tr h="370840">
                <a:tc>
                  <a:txBody>
                    <a:bodyPr/>
                    <a:lstStyle/>
                    <a:p>
                      <a:pPr algn="ctr"/>
                      <a:r>
                        <a:rPr lang="en-US" sz="20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75217951"/>
                  </a:ext>
                </a:extLst>
              </a:tr>
              <a:tr h="370840">
                <a:tc>
                  <a:txBody>
                    <a:bodyPr/>
                    <a:lstStyle/>
                    <a:p>
                      <a:pPr algn="ctr"/>
                      <a:r>
                        <a:rPr lang="en-US" sz="20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040315"/>
                  </a:ext>
                </a:extLst>
              </a:tr>
            </a:tbl>
          </a:graphicData>
        </a:graphic>
      </p:graphicFrame>
    </p:spTree>
    <p:extLst>
      <p:ext uri="{BB962C8B-B14F-4D97-AF65-F5344CB8AC3E}">
        <p14:creationId xmlns:p14="http://schemas.microsoft.com/office/powerpoint/2010/main" val="3596072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E9AF8-95C1-F2C8-B877-91C83EF85459}"/>
              </a:ext>
            </a:extLst>
          </p:cNvPr>
          <p:cNvSpPr>
            <a:spLocks noGrp="1"/>
          </p:cNvSpPr>
          <p:nvPr>
            <p:ph type="title"/>
          </p:nvPr>
        </p:nvSpPr>
        <p:spPr/>
        <p:txBody>
          <a:bodyPr/>
          <a:lstStyle/>
          <a:p>
            <a:r>
              <a:rPr lang="en-US" dirty="0"/>
              <a:t>Guided Parallelism with Operators</a:t>
            </a:r>
          </a:p>
        </p:txBody>
      </p:sp>
      <p:sp>
        <p:nvSpPr>
          <p:cNvPr id="2" name="Content Placeholder 1">
            <a:extLst>
              <a:ext uri="{FF2B5EF4-FFF2-40B4-BE49-F238E27FC236}">
                <a16:creationId xmlns:a16="http://schemas.microsoft.com/office/drawing/2014/main" id="{B1470267-2030-063A-16BF-2C82CA2F4ADF}"/>
              </a:ext>
            </a:extLst>
          </p:cNvPr>
          <p:cNvSpPr>
            <a:spLocks noGrp="1"/>
          </p:cNvSpPr>
          <p:nvPr>
            <p:ph idx="1"/>
          </p:nvPr>
        </p:nvSpPr>
        <p:spPr>
          <a:xfrm>
            <a:off x="1524000" y="1557211"/>
            <a:ext cx="9144000" cy="3014790"/>
          </a:xfrm>
        </p:spPr>
        <p:txBody>
          <a:bodyPr>
            <a:normAutofit lnSpcReduction="10000"/>
          </a:bodyPr>
          <a:lstStyle/>
          <a:p>
            <a:r>
              <a:rPr lang="en-US" dirty="0"/>
              <a:t>We can only add a single value to each subtotal at a time.</a:t>
            </a:r>
          </a:p>
          <a:p>
            <a:pPr marL="285750" indent="-285750">
              <a:buFont typeface="Arial" panose="020B0604020202020204" pitchFamily="34" charset="0"/>
              <a:buChar char="•"/>
            </a:pPr>
            <a:r>
              <a:rPr lang="en-US" dirty="0"/>
              <a:t>But we </a:t>
            </a:r>
            <a:r>
              <a:rPr lang="en-US" i="1" dirty="0"/>
              <a:t>can</a:t>
            </a:r>
            <a:r>
              <a:rPr lang="en-US" dirty="0"/>
              <a:t> add to each subtotal in parallel!</a:t>
            </a:r>
          </a:p>
          <a:p>
            <a:endParaRPr lang="en-US" dirty="0"/>
          </a:p>
          <a:p>
            <a:endParaRPr lang="en-US" dirty="0"/>
          </a:p>
          <a:p>
            <a:endParaRPr lang="en-US" dirty="0"/>
          </a:p>
          <a:p>
            <a:endParaRPr lang="en-US" dirty="0"/>
          </a:p>
          <a:p>
            <a:endParaRPr lang="en-US" dirty="0"/>
          </a:p>
          <a:p>
            <a:r>
              <a:rPr lang="en-US" dirty="0"/>
              <a:t>We can use operators to select a </a:t>
            </a:r>
            <a:r>
              <a:rPr lang="en-US" i="1" dirty="0"/>
              <a:t>particular</a:t>
            </a:r>
            <a:r>
              <a:rPr lang="en-US" dirty="0"/>
              <a:t> </a:t>
            </a:r>
            <a:r>
              <a:rPr lang="en-US" i="1" dirty="0"/>
              <a:t>attribute</a:t>
            </a:r>
            <a:r>
              <a:rPr lang="en-US" dirty="0"/>
              <a:t> to add at a time,</a:t>
            </a:r>
          </a:p>
          <a:p>
            <a:pPr marL="285750" indent="-285750">
              <a:buFont typeface="Arial" panose="020B0604020202020204" pitchFamily="34" charset="0"/>
              <a:buChar char="•"/>
            </a:pPr>
            <a:r>
              <a:rPr lang="en-US" dirty="0"/>
              <a:t>And then add the selected attribute’s scores to all supplier subtotals in parallel:</a:t>
            </a:r>
          </a:p>
          <a:p>
            <a:pPr marL="285750" indent="-285750">
              <a:buFont typeface="Arial" panose="020B0604020202020204" pitchFamily="34" charset="0"/>
              <a:buChar char="•"/>
            </a:pPr>
            <a:endParaRPr lang="en-US" dirty="0"/>
          </a:p>
        </p:txBody>
      </p:sp>
      <p:cxnSp>
        <p:nvCxnSpPr>
          <p:cNvPr id="10" name="Straight Arrow Connector 9">
            <a:extLst>
              <a:ext uri="{FF2B5EF4-FFF2-40B4-BE49-F238E27FC236}">
                <a16:creationId xmlns:a16="http://schemas.microsoft.com/office/drawing/2014/main" id="{908F7E09-C722-E9C9-5792-25323D0564D3}"/>
              </a:ext>
            </a:extLst>
          </p:cNvPr>
          <p:cNvCxnSpPr>
            <a:cxnSpLocks/>
          </p:cNvCxnSpPr>
          <p:nvPr/>
        </p:nvCxnSpPr>
        <p:spPr bwMode="gray">
          <a:xfrm>
            <a:off x="2309003" y="2730728"/>
            <a:ext cx="5870448" cy="0"/>
          </a:xfrm>
          <a:prstGeom prst="straightConnector1">
            <a:avLst/>
          </a:prstGeom>
          <a:ln w="57150" cap="rnd">
            <a:solidFill>
              <a:schemeClr val="tx2"/>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A233BF9-BBB0-6A0C-F6A5-F569789D982F}"/>
              </a:ext>
            </a:extLst>
          </p:cNvPr>
          <p:cNvCxnSpPr>
            <a:cxnSpLocks/>
          </p:cNvCxnSpPr>
          <p:nvPr/>
        </p:nvCxnSpPr>
        <p:spPr bwMode="gray">
          <a:xfrm>
            <a:off x="2309003" y="2941040"/>
            <a:ext cx="5870448" cy="0"/>
          </a:xfrm>
          <a:prstGeom prst="straightConnector1">
            <a:avLst/>
          </a:prstGeom>
          <a:ln w="57150" cap="rnd">
            <a:solidFill>
              <a:schemeClr val="tx2"/>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D72B3D-7D62-D615-E0B6-DB1E815DBD62}"/>
              </a:ext>
            </a:extLst>
          </p:cNvPr>
          <p:cNvCxnSpPr>
            <a:cxnSpLocks/>
          </p:cNvCxnSpPr>
          <p:nvPr/>
        </p:nvCxnSpPr>
        <p:spPr bwMode="gray">
          <a:xfrm>
            <a:off x="2309003" y="3134183"/>
            <a:ext cx="5870448" cy="0"/>
          </a:xfrm>
          <a:prstGeom prst="straightConnector1">
            <a:avLst/>
          </a:prstGeom>
          <a:ln w="57150" cap="rnd">
            <a:solidFill>
              <a:schemeClr val="tx2"/>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94ABFC0-7A2A-1EFF-1D02-88AA6A3D9FEE}"/>
              </a:ext>
            </a:extLst>
          </p:cNvPr>
          <p:cNvGrpSpPr/>
          <p:nvPr/>
        </p:nvGrpSpPr>
        <p:grpSpPr>
          <a:xfrm>
            <a:off x="2655481" y="2216415"/>
            <a:ext cx="4933652" cy="1404650"/>
            <a:chOff x="3670852" y="2024350"/>
            <a:chExt cx="4933652" cy="1404650"/>
          </a:xfrm>
        </p:grpSpPr>
        <p:sp>
          <p:nvSpPr>
            <p:cNvPr id="5" name="Rounded Rectangle 4">
              <a:extLst>
                <a:ext uri="{FF2B5EF4-FFF2-40B4-BE49-F238E27FC236}">
                  <a16:creationId xmlns:a16="http://schemas.microsoft.com/office/drawing/2014/main" id="{5DE0B79B-F25B-0845-334F-56FD766CB296}"/>
                </a:ext>
              </a:extLst>
            </p:cNvPr>
            <p:cNvSpPr/>
            <p:nvPr/>
          </p:nvSpPr>
          <p:spPr bwMode="gray">
            <a:xfrm>
              <a:off x="3670852" y="2024350"/>
              <a:ext cx="1209261" cy="1404650"/>
            </a:xfrm>
            <a:prstGeom prst="roundRect">
              <a:avLst/>
            </a:prstGeom>
            <a:solidFill>
              <a:schemeClr val="bg2"/>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sng" baseline="0" dirty="0">
                  <a:ln>
                    <a:solidFill>
                      <a:sysClr val="windowText" lastClr="000000"/>
                    </a:solidFill>
                  </a:ln>
                  <a:solidFill>
                    <a:schemeClr val="accent6"/>
                  </a:solidFill>
                </a:rPr>
                <a:t>supplier01</a:t>
              </a:r>
            </a:p>
            <a:p>
              <a:pPr rtl="0" eaLnBrk="1" fontAlgn="auto" hangingPunct="1">
                <a:lnSpc>
                  <a:spcPct val="100000"/>
                </a:lnSpc>
                <a:spcBef>
                  <a:spcPts val="600"/>
                </a:spcBef>
                <a:spcAft>
                  <a:spcPts val="0"/>
                </a:spcAft>
              </a:pPr>
              <a:r>
                <a:rPr lang="en-US" sz="1400" dirty="0">
                  <a:ln>
                    <a:solidFill>
                      <a:sysClr val="windowText" lastClr="000000"/>
                    </a:solidFill>
                  </a:ln>
                  <a:solidFill>
                    <a:schemeClr val="accent6"/>
                  </a:solidFill>
                </a:rPr>
                <a:t>attribute1 +</a:t>
              </a:r>
              <a:br>
                <a:rPr lang="en-US" sz="1400" dirty="0">
                  <a:ln>
                    <a:solidFill>
                      <a:sysClr val="windowText" lastClr="000000"/>
                    </a:solidFill>
                  </a:ln>
                  <a:solidFill>
                    <a:schemeClr val="accent6"/>
                  </a:solidFill>
                </a:rPr>
              </a:br>
              <a:r>
                <a:rPr lang="en-US" sz="1400" i="0" u="none" baseline="0" dirty="0">
                  <a:ln>
                    <a:solidFill>
                      <a:sysClr val="windowText" lastClr="000000"/>
                    </a:solidFill>
                  </a:ln>
                  <a:solidFill>
                    <a:schemeClr val="accent6"/>
                  </a:solidFill>
                </a:rPr>
                <a:t>attribute2 +</a:t>
              </a:r>
              <a:br>
                <a:rPr lang="en-US" sz="1400" i="0" u="none" baseline="0" dirty="0">
                  <a:ln>
                    <a:solidFill>
                      <a:sysClr val="windowText" lastClr="000000"/>
                    </a:solidFill>
                  </a:ln>
                  <a:solidFill>
                    <a:schemeClr val="accent6"/>
                  </a:solidFill>
                </a:rPr>
              </a:br>
              <a:r>
                <a:rPr lang="en-US" sz="1400" dirty="0">
                  <a:ln>
                    <a:solidFill>
                      <a:sysClr val="windowText" lastClr="000000"/>
                    </a:solidFill>
                  </a:ln>
                  <a:solidFill>
                    <a:schemeClr val="accent6"/>
                  </a:solidFill>
                </a:rPr>
                <a:t>attribute3 =</a:t>
              </a:r>
            </a:p>
            <a:p>
              <a:pPr rtl="0" eaLnBrk="1" fontAlgn="auto" hangingPunct="1">
                <a:lnSpc>
                  <a:spcPct val="100000"/>
                </a:lnSpc>
                <a:spcBef>
                  <a:spcPts val="600"/>
                </a:spcBef>
                <a:spcAft>
                  <a:spcPts val="0"/>
                </a:spcAft>
              </a:pPr>
              <a:r>
                <a:rPr lang="en-US" sz="1400" b="1" i="0" u="none" baseline="0" dirty="0">
                  <a:ln>
                    <a:solidFill>
                      <a:sysClr val="windowText" lastClr="000000"/>
                    </a:solidFill>
                  </a:ln>
                  <a:solidFill>
                    <a:schemeClr val="accent6"/>
                  </a:solidFill>
                </a:rPr>
                <a:t>subtotal01</a:t>
              </a:r>
            </a:p>
          </p:txBody>
        </p:sp>
        <p:sp>
          <p:nvSpPr>
            <p:cNvPr id="6" name="Rounded Rectangle 5">
              <a:extLst>
                <a:ext uri="{FF2B5EF4-FFF2-40B4-BE49-F238E27FC236}">
                  <a16:creationId xmlns:a16="http://schemas.microsoft.com/office/drawing/2014/main" id="{C10AA312-5102-7652-B0B8-1EED8F44E9B4}"/>
                </a:ext>
              </a:extLst>
            </p:cNvPr>
            <p:cNvSpPr/>
            <p:nvPr/>
          </p:nvSpPr>
          <p:spPr bwMode="gray">
            <a:xfrm>
              <a:off x="5032513" y="2024350"/>
              <a:ext cx="1209261" cy="1404650"/>
            </a:xfrm>
            <a:prstGeom prst="roundRect">
              <a:avLst/>
            </a:prstGeom>
            <a:solidFill>
              <a:schemeClr val="bg2"/>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sng" baseline="0" dirty="0">
                  <a:ln>
                    <a:solidFill>
                      <a:sysClr val="windowText" lastClr="000000"/>
                    </a:solidFill>
                  </a:ln>
                  <a:solidFill>
                    <a:schemeClr val="accent6"/>
                  </a:solidFill>
                </a:rPr>
                <a:t>supplier02</a:t>
              </a:r>
            </a:p>
            <a:p>
              <a:pPr rtl="0" eaLnBrk="1" fontAlgn="auto" hangingPunct="1">
                <a:lnSpc>
                  <a:spcPct val="100000"/>
                </a:lnSpc>
                <a:spcBef>
                  <a:spcPts val="600"/>
                </a:spcBef>
                <a:spcAft>
                  <a:spcPts val="0"/>
                </a:spcAft>
              </a:pPr>
              <a:r>
                <a:rPr lang="en-US" sz="1400" dirty="0">
                  <a:ln>
                    <a:solidFill>
                      <a:sysClr val="windowText" lastClr="000000"/>
                    </a:solidFill>
                  </a:ln>
                  <a:solidFill>
                    <a:schemeClr val="accent6"/>
                  </a:solidFill>
                </a:rPr>
                <a:t>attribute1 +</a:t>
              </a:r>
              <a:br>
                <a:rPr lang="en-US" sz="1400" dirty="0">
                  <a:ln>
                    <a:solidFill>
                      <a:sysClr val="windowText" lastClr="000000"/>
                    </a:solidFill>
                  </a:ln>
                  <a:solidFill>
                    <a:schemeClr val="accent6"/>
                  </a:solidFill>
                </a:rPr>
              </a:br>
              <a:r>
                <a:rPr lang="en-US" sz="1400" i="0" u="none" baseline="0" dirty="0">
                  <a:ln>
                    <a:solidFill>
                      <a:sysClr val="windowText" lastClr="000000"/>
                    </a:solidFill>
                  </a:ln>
                  <a:solidFill>
                    <a:schemeClr val="accent6"/>
                  </a:solidFill>
                </a:rPr>
                <a:t>attribute2 +</a:t>
              </a:r>
              <a:br>
                <a:rPr lang="en-US" sz="1400" i="0" u="none" baseline="0" dirty="0">
                  <a:ln>
                    <a:solidFill>
                      <a:sysClr val="windowText" lastClr="000000"/>
                    </a:solidFill>
                  </a:ln>
                  <a:solidFill>
                    <a:schemeClr val="accent6"/>
                  </a:solidFill>
                </a:rPr>
              </a:br>
              <a:r>
                <a:rPr lang="en-US" sz="1400" dirty="0">
                  <a:ln>
                    <a:solidFill>
                      <a:sysClr val="windowText" lastClr="000000"/>
                    </a:solidFill>
                  </a:ln>
                  <a:solidFill>
                    <a:schemeClr val="accent6"/>
                  </a:solidFill>
                </a:rPr>
                <a:t>attribute3 =</a:t>
              </a:r>
            </a:p>
            <a:p>
              <a:pPr rtl="0" eaLnBrk="1" fontAlgn="auto" hangingPunct="1">
                <a:lnSpc>
                  <a:spcPct val="100000"/>
                </a:lnSpc>
                <a:spcBef>
                  <a:spcPts val="600"/>
                </a:spcBef>
                <a:spcAft>
                  <a:spcPts val="0"/>
                </a:spcAft>
              </a:pPr>
              <a:r>
                <a:rPr lang="en-US" sz="1400" b="1" i="0" u="none" baseline="0" dirty="0">
                  <a:ln>
                    <a:solidFill>
                      <a:sysClr val="windowText" lastClr="000000"/>
                    </a:solidFill>
                  </a:ln>
                  <a:solidFill>
                    <a:schemeClr val="accent6"/>
                  </a:solidFill>
                </a:rPr>
                <a:t>subtotal02</a:t>
              </a:r>
            </a:p>
          </p:txBody>
        </p:sp>
        <p:sp>
          <p:nvSpPr>
            <p:cNvPr id="7" name="Rounded Rectangle 6">
              <a:extLst>
                <a:ext uri="{FF2B5EF4-FFF2-40B4-BE49-F238E27FC236}">
                  <a16:creationId xmlns:a16="http://schemas.microsoft.com/office/drawing/2014/main" id="{4FD84A32-2441-4DBA-6215-BB698882DBAA}"/>
                </a:ext>
              </a:extLst>
            </p:cNvPr>
            <p:cNvSpPr/>
            <p:nvPr/>
          </p:nvSpPr>
          <p:spPr bwMode="gray">
            <a:xfrm>
              <a:off x="7318513" y="2024350"/>
              <a:ext cx="1285991" cy="1404650"/>
            </a:xfrm>
            <a:prstGeom prst="roundRect">
              <a:avLst/>
            </a:prstGeom>
            <a:solidFill>
              <a:schemeClr val="bg2"/>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sng" baseline="0" dirty="0" err="1">
                  <a:ln>
                    <a:solidFill>
                      <a:sysClr val="windowText" lastClr="000000"/>
                    </a:solidFill>
                  </a:ln>
                  <a:solidFill>
                    <a:schemeClr val="accent6"/>
                  </a:solidFill>
                </a:rPr>
                <a:t>supplier_N</a:t>
              </a:r>
              <a:endParaRPr lang="en-US" sz="1400" b="0" i="0" u="sng" baseline="0" dirty="0">
                <a:ln>
                  <a:solidFill>
                    <a:sysClr val="windowText" lastClr="000000"/>
                  </a:solidFill>
                </a:ln>
                <a:solidFill>
                  <a:schemeClr val="accent6"/>
                </a:solidFill>
              </a:endParaRPr>
            </a:p>
            <a:p>
              <a:pPr rtl="0" eaLnBrk="1" fontAlgn="auto" hangingPunct="1">
                <a:lnSpc>
                  <a:spcPct val="100000"/>
                </a:lnSpc>
                <a:spcBef>
                  <a:spcPts val="600"/>
                </a:spcBef>
                <a:spcAft>
                  <a:spcPts val="0"/>
                </a:spcAft>
              </a:pPr>
              <a:r>
                <a:rPr lang="en-US" sz="1400" dirty="0">
                  <a:ln>
                    <a:solidFill>
                      <a:sysClr val="windowText" lastClr="000000"/>
                    </a:solidFill>
                  </a:ln>
                  <a:solidFill>
                    <a:schemeClr val="accent6"/>
                  </a:solidFill>
                </a:rPr>
                <a:t>attribute1 +</a:t>
              </a:r>
              <a:br>
                <a:rPr lang="en-US" sz="1400" dirty="0">
                  <a:ln>
                    <a:solidFill>
                      <a:sysClr val="windowText" lastClr="000000"/>
                    </a:solidFill>
                  </a:ln>
                  <a:solidFill>
                    <a:schemeClr val="accent6"/>
                  </a:solidFill>
                </a:rPr>
              </a:br>
              <a:r>
                <a:rPr lang="en-US" sz="1400" i="0" u="none" baseline="0" dirty="0">
                  <a:ln>
                    <a:solidFill>
                      <a:sysClr val="windowText" lastClr="000000"/>
                    </a:solidFill>
                  </a:ln>
                  <a:solidFill>
                    <a:schemeClr val="accent6"/>
                  </a:solidFill>
                </a:rPr>
                <a:t>attribute2 +</a:t>
              </a:r>
              <a:br>
                <a:rPr lang="en-US" sz="1400" i="0" u="none" baseline="0" dirty="0">
                  <a:ln>
                    <a:solidFill>
                      <a:sysClr val="windowText" lastClr="000000"/>
                    </a:solidFill>
                  </a:ln>
                  <a:solidFill>
                    <a:schemeClr val="accent6"/>
                  </a:solidFill>
                </a:rPr>
              </a:br>
              <a:r>
                <a:rPr lang="en-US" sz="1400" dirty="0">
                  <a:ln>
                    <a:solidFill>
                      <a:sysClr val="windowText" lastClr="000000"/>
                    </a:solidFill>
                  </a:ln>
                  <a:solidFill>
                    <a:schemeClr val="accent6"/>
                  </a:solidFill>
                </a:rPr>
                <a:t>attribute3 =</a:t>
              </a:r>
            </a:p>
            <a:p>
              <a:pPr rtl="0" eaLnBrk="1" fontAlgn="auto" hangingPunct="1">
                <a:lnSpc>
                  <a:spcPct val="100000"/>
                </a:lnSpc>
                <a:spcBef>
                  <a:spcPts val="600"/>
                </a:spcBef>
                <a:spcAft>
                  <a:spcPts val="0"/>
                </a:spcAft>
              </a:pPr>
              <a:r>
                <a:rPr lang="en-US" sz="1400" b="1" i="0" u="none" baseline="0" dirty="0" err="1">
                  <a:ln>
                    <a:solidFill>
                      <a:sysClr val="windowText" lastClr="000000"/>
                    </a:solidFill>
                  </a:ln>
                  <a:solidFill>
                    <a:schemeClr val="accent6"/>
                  </a:solidFill>
                </a:rPr>
                <a:t>subtotal_N</a:t>
              </a:r>
              <a:endParaRPr lang="en-US" sz="1400" b="1" i="0" u="none" baseline="0" dirty="0">
                <a:ln>
                  <a:solidFill>
                    <a:sysClr val="windowText" lastClr="000000"/>
                  </a:solidFill>
                </a:ln>
                <a:solidFill>
                  <a:schemeClr val="accent6"/>
                </a:solidFill>
              </a:endParaRPr>
            </a:p>
          </p:txBody>
        </p:sp>
        <p:sp>
          <p:nvSpPr>
            <p:cNvPr id="8" name="TextBox 7">
              <a:extLst>
                <a:ext uri="{FF2B5EF4-FFF2-40B4-BE49-F238E27FC236}">
                  <a16:creationId xmlns:a16="http://schemas.microsoft.com/office/drawing/2014/main" id="{7616E712-2111-D601-0294-047E8954FA10}"/>
                </a:ext>
              </a:extLst>
            </p:cNvPr>
            <p:cNvSpPr txBox="1"/>
            <p:nvPr/>
          </p:nvSpPr>
          <p:spPr bwMode="gray">
            <a:xfrm>
              <a:off x="6531678" y="2511231"/>
              <a:ext cx="496931" cy="430887"/>
            </a:xfrm>
            <a:prstGeom prst="rect">
              <a:avLst/>
            </a:prstGeom>
            <a:noFill/>
          </p:spPr>
          <p:txBody>
            <a:bodyPr vert="horz" wrap="none" lIns="0" tIns="0" rIns="0" bIns="0" rtlCol="0">
              <a:spAutoFit/>
            </a:bodyPr>
            <a:lstStyle/>
            <a:p>
              <a:pPr algn="l">
                <a:spcBef>
                  <a:spcPts val="600"/>
                </a:spcBef>
              </a:pPr>
              <a:r>
                <a:rPr lang="en-US" sz="2800" b="1" dirty="0"/>
                <a:t>. . .</a:t>
              </a:r>
            </a:p>
          </p:txBody>
        </p:sp>
      </p:grpSp>
      <p:sp>
        <p:nvSpPr>
          <p:cNvPr id="16" name="TextBox 15">
            <a:extLst>
              <a:ext uri="{FF2B5EF4-FFF2-40B4-BE49-F238E27FC236}">
                <a16:creationId xmlns:a16="http://schemas.microsoft.com/office/drawing/2014/main" id="{88EE4D87-CE34-51A8-DF35-ECBCB692A86C}"/>
              </a:ext>
            </a:extLst>
          </p:cNvPr>
          <p:cNvSpPr txBox="1"/>
          <p:nvPr/>
        </p:nvSpPr>
        <p:spPr bwMode="gray">
          <a:xfrm>
            <a:off x="1524000" y="2607617"/>
            <a:ext cx="593111" cy="246221"/>
          </a:xfrm>
          <a:prstGeom prst="rect">
            <a:avLst/>
          </a:prstGeom>
          <a:noFill/>
        </p:spPr>
        <p:txBody>
          <a:bodyPr vert="horz" wrap="none" lIns="0" tIns="0" rIns="0" bIns="0" rtlCol="0">
            <a:spAutoFit/>
          </a:bodyPr>
          <a:lstStyle/>
          <a:p>
            <a:pPr algn="l">
              <a:spcBef>
                <a:spcPts val="600"/>
              </a:spcBef>
            </a:pPr>
            <a:r>
              <a:rPr lang="en-US" sz="1600" b="1" dirty="0">
                <a:solidFill>
                  <a:schemeClr val="tx2"/>
                </a:solidFill>
              </a:rPr>
              <a:t>step 1</a:t>
            </a:r>
          </a:p>
        </p:txBody>
      </p:sp>
      <p:sp>
        <p:nvSpPr>
          <p:cNvPr id="17" name="TextBox 16">
            <a:extLst>
              <a:ext uri="{FF2B5EF4-FFF2-40B4-BE49-F238E27FC236}">
                <a16:creationId xmlns:a16="http://schemas.microsoft.com/office/drawing/2014/main" id="{547EA003-A719-3EE7-7AD8-0720A85590F3}"/>
              </a:ext>
            </a:extLst>
          </p:cNvPr>
          <p:cNvSpPr txBox="1"/>
          <p:nvPr/>
        </p:nvSpPr>
        <p:spPr bwMode="gray">
          <a:xfrm>
            <a:off x="1524000" y="2817929"/>
            <a:ext cx="593111" cy="246221"/>
          </a:xfrm>
          <a:prstGeom prst="rect">
            <a:avLst/>
          </a:prstGeom>
          <a:noFill/>
        </p:spPr>
        <p:txBody>
          <a:bodyPr vert="horz" wrap="none" lIns="0" tIns="0" rIns="0" bIns="0" rtlCol="0">
            <a:spAutoFit/>
          </a:bodyPr>
          <a:lstStyle/>
          <a:p>
            <a:pPr algn="l">
              <a:spcBef>
                <a:spcPts val="600"/>
              </a:spcBef>
            </a:pPr>
            <a:r>
              <a:rPr lang="en-US" sz="1600" b="1" dirty="0">
                <a:solidFill>
                  <a:schemeClr val="tx2"/>
                </a:solidFill>
              </a:rPr>
              <a:t>step 2</a:t>
            </a:r>
          </a:p>
        </p:txBody>
      </p:sp>
      <p:sp>
        <p:nvSpPr>
          <p:cNvPr id="18" name="TextBox 17">
            <a:extLst>
              <a:ext uri="{FF2B5EF4-FFF2-40B4-BE49-F238E27FC236}">
                <a16:creationId xmlns:a16="http://schemas.microsoft.com/office/drawing/2014/main" id="{F4D89F50-1D77-3179-B40E-534590F3CEFB}"/>
              </a:ext>
            </a:extLst>
          </p:cNvPr>
          <p:cNvSpPr txBox="1"/>
          <p:nvPr/>
        </p:nvSpPr>
        <p:spPr bwMode="gray">
          <a:xfrm>
            <a:off x="1524000" y="3011072"/>
            <a:ext cx="593111" cy="246221"/>
          </a:xfrm>
          <a:prstGeom prst="rect">
            <a:avLst/>
          </a:prstGeom>
          <a:noFill/>
        </p:spPr>
        <p:txBody>
          <a:bodyPr vert="horz" wrap="none" lIns="0" tIns="0" rIns="0" bIns="0" rtlCol="0">
            <a:spAutoFit/>
          </a:bodyPr>
          <a:lstStyle/>
          <a:p>
            <a:pPr algn="l">
              <a:spcBef>
                <a:spcPts val="600"/>
              </a:spcBef>
            </a:pPr>
            <a:r>
              <a:rPr lang="en-US" sz="1600" b="1" dirty="0">
                <a:solidFill>
                  <a:schemeClr val="tx2"/>
                </a:solidFill>
              </a:rPr>
              <a:t>step 3</a:t>
            </a:r>
          </a:p>
        </p:txBody>
      </p:sp>
      <p:graphicFrame>
        <p:nvGraphicFramePr>
          <p:cNvPr id="20" name="Table 19">
            <a:extLst>
              <a:ext uri="{FF2B5EF4-FFF2-40B4-BE49-F238E27FC236}">
                <a16:creationId xmlns:a16="http://schemas.microsoft.com/office/drawing/2014/main" id="{0B71A27D-AA3E-BE14-258E-631993EBC538}"/>
              </a:ext>
            </a:extLst>
          </p:cNvPr>
          <p:cNvGraphicFramePr>
            <a:graphicFrameLocks noGrp="1"/>
          </p:cNvGraphicFramePr>
          <p:nvPr>
            <p:extLst>
              <p:ext uri="{D42A27DB-BD31-4B8C-83A1-F6EECF244321}">
                <p14:modId xmlns:p14="http://schemas.microsoft.com/office/powerpoint/2010/main" val="2172565241"/>
              </p:ext>
            </p:extLst>
          </p:nvPr>
        </p:nvGraphicFramePr>
        <p:xfrm>
          <a:off x="8752809" y="2038149"/>
          <a:ext cx="2611180" cy="1559560"/>
        </p:xfrm>
        <a:graphic>
          <a:graphicData uri="http://schemas.openxmlformats.org/drawingml/2006/table">
            <a:tbl>
              <a:tblPr firstRow="1" firstCol="1" bandRow="1">
                <a:tableStyleId>{5C22544A-7EE6-4342-B048-85BDC9FD1C3A}</a:tableStyleId>
              </a:tblPr>
              <a:tblGrid>
                <a:gridCol w="652795">
                  <a:extLst>
                    <a:ext uri="{9D8B030D-6E8A-4147-A177-3AD203B41FA5}">
                      <a16:colId xmlns:a16="http://schemas.microsoft.com/office/drawing/2014/main" val="1328630292"/>
                    </a:ext>
                  </a:extLst>
                </a:gridCol>
                <a:gridCol w="652795">
                  <a:extLst>
                    <a:ext uri="{9D8B030D-6E8A-4147-A177-3AD203B41FA5}">
                      <a16:colId xmlns:a16="http://schemas.microsoft.com/office/drawing/2014/main" val="4151269224"/>
                    </a:ext>
                  </a:extLst>
                </a:gridCol>
                <a:gridCol w="652795">
                  <a:extLst>
                    <a:ext uri="{9D8B030D-6E8A-4147-A177-3AD203B41FA5}">
                      <a16:colId xmlns:a16="http://schemas.microsoft.com/office/drawing/2014/main" val="1070022761"/>
                    </a:ext>
                  </a:extLst>
                </a:gridCol>
                <a:gridCol w="652795">
                  <a:extLst>
                    <a:ext uri="{9D8B030D-6E8A-4147-A177-3AD203B41FA5}">
                      <a16:colId xmlns:a16="http://schemas.microsoft.com/office/drawing/2014/main" val="3888471814"/>
                    </a:ext>
                  </a:extLst>
                </a:gridCol>
              </a:tblGrid>
              <a:tr h="370840">
                <a:tc>
                  <a:txBody>
                    <a:bodyPr/>
                    <a:lstStyle/>
                    <a:p>
                      <a:pPr algn="ct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Ch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Ch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Ch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03237549"/>
                  </a:ext>
                </a:extLst>
              </a:tr>
              <a:tr h="370840">
                <a:tc>
                  <a:txBody>
                    <a:bodyPr/>
                    <a:lstStyle/>
                    <a:p>
                      <a:pPr algn="ctr"/>
                      <a:r>
                        <a:rPr lang="en-US" sz="1300" b="1" dirty="0" err="1"/>
                        <a:t>Attr</a:t>
                      </a:r>
                      <a:r>
                        <a:rPr lang="en-US" sz="1300" b="1"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70311883"/>
                  </a:ext>
                </a:extLst>
              </a:tr>
              <a:tr h="370840">
                <a:tc>
                  <a:txBody>
                    <a:bodyPr/>
                    <a:lstStyle/>
                    <a:p>
                      <a:pPr algn="ctr"/>
                      <a:r>
                        <a:rPr lang="en-US" sz="1300" b="1" dirty="0" err="1"/>
                        <a:t>Attr</a:t>
                      </a:r>
                      <a:r>
                        <a:rPr lang="en-US" sz="1300" b="1" dirty="0"/>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75217951"/>
                  </a:ext>
                </a:extLst>
              </a:tr>
              <a:tr h="370840">
                <a:tc>
                  <a:txBody>
                    <a:bodyPr/>
                    <a:lstStyle/>
                    <a:p>
                      <a:pPr algn="ctr"/>
                      <a:r>
                        <a:rPr lang="en-US" sz="1300" b="1" dirty="0" err="1"/>
                        <a:t>Attr</a:t>
                      </a:r>
                      <a:r>
                        <a:rPr lang="en-US" sz="1300" b="1" dirty="0"/>
                        <a:t>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040315"/>
                  </a:ext>
                </a:extLst>
              </a:tr>
            </a:tbl>
          </a:graphicData>
        </a:graphic>
      </p:graphicFrame>
      <p:graphicFrame>
        <p:nvGraphicFramePr>
          <p:cNvPr id="21" name="Table 20">
            <a:extLst>
              <a:ext uri="{FF2B5EF4-FFF2-40B4-BE49-F238E27FC236}">
                <a16:creationId xmlns:a16="http://schemas.microsoft.com/office/drawing/2014/main" id="{065E9EBB-E746-A1AC-4EDB-9E3C9AD11D6D}"/>
              </a:ext>
            </a:extLst>
          </p:cNvPr>
          <p:cNvGraphicFramePr>
            <a:graphicFrameLocks noGrp="1"/>
          </p:cNvGraphicFramePr>
          <p:nvPr>
            <p:extLst>
              <p:ext uri="{D42A27DB-BD31-4B8C-83A1-F6EECF244321}">
                <p14:modId xmlns:p14="http://schemas.microsoft.com/office/powerpoint/2010/main" val="3316504228"/>
              </p:ext>
            </p:extLst>
          </p:nvPr>
        </p:nvGraphicFramePr>
        <p:xfrm>
          <a:off x="1693152" y="4582198"/>
          <a:ext cx="2811302" cy="767080"/>
        </p:xfrm>
        <a:graphic>
          <a:graphicData uri="http://schemas.openxmlformats.org/drawingml/2006/table">
            <a:tbl>
              <a:tblPr firstRow="1" firstCol="1">
                <a:tableStyleId>{93296810-A885-4BE3-A3E7-6D5BEEA58F35}</a:tableStyleId>
              </a:tblPr>
              <a:tblGrid>
                <a:gridCol w="852917">
                  <a:extLst>
                    <a:ext uri="{9D8B030D-6E8A-4147-A177-3AD203B41FA5}">
                      <a16:colId xmlns:a16="http://schemas.microsoft.com/office/drawing/2014/main" val="1328630292"/>
                    </a:ext>
                  </a:extLst>
                </a:gridCol>
                <a:gridCol w="652795">
                  <a:extLst>
                    <a:ext uri="{9D8B030D-6E8A-4147-A177-3AD203B41FA5}">
                      <a16:colId xmlns:a16="http://schemas.microsoft.com/office/drawing/2014/main" val="4151269224"/>
                    </a:ext>
                  </a:extLst>
                </a:gridCol>
                <a:gridCol w="652795">
                  <a:extLst>
                    <a:ext uri="{9D8B030D-6E8A-4147-A177-3AD203B41FA5}">
                      <a16:colId xmlns:a16="http://schemas.microsoft.com/office/drawing/2014/main" val="1070022761"/>
                    </a:ext>
                  </a:extLst>
                </a:gridCol>
                <a:gridCol w="652795">
                  <a:extLst>
                    <a:ext uri="{9D8B030D-6E8A-4147-A177-3AD203B41FA5}">
                      <a16:colId xmlns:a16="http://schemas.microsoft.com/office/drawing/2014/main" val="3888471814"/>
                    </a:ext>
                  </a:extLst>
                </a:gridCol>
              </a:tblGrid>
              <a:tr h="370840">
                <a:tc>
                  <a:txBody>
                    <a:bodyPr/>
                    <a:lstStyle/>
                    <a:p>
                      <a:pPr algn="ctr"/>
                      <a:endParaRPr lang="en-US" sz="1300" dirty="0"/>
                    </a:p>
                  </a:txBody>
                  <a:tcPr/>
                </a:tc>
                <a:tc>
                  <a:txBody>
                    <a:bodyPr/>
                    <a:lstStyle/>
                    <a:p>
                      <a:pPr algn="ctr"/>
                      <a:r>
                        <a:rPr lang="en-US" dirty="0"/>
                        <a:t>Ch 01</a:t>
                      </a:r>
                    </a:p>
                  </a:txBody>
                  <a:tcPr/>
                </a:tc>
                <a:tc>
                  <a:txBody>
                    <a:bodyPr/>
                    <a:lstStyle/>
                    <a:p>
                      <a:pPr algn="ctr"/>
                      <a:r>
                        <a:rPr lang="en-US" dirty="0"/>
                        <a:t>Ch 02</a:t>
                      </a:r>
                    </a:p>
                  </a:txBody>
                  <a:tcPr/>
                </a:tc>
                <a:tc>
                  <a:txBody>
                    <a:bodyPr/>
                    <a:lstStyle/>
                    <a:p>
                      <a:pPr algn="ctr"/>
                      <a:r>
                        <a:rPr lang="en-US" dirty="0"/>
                        <a:t>Ch 03</a:t>
                      </a:r>
                    </a:p>
                  </a:txBody>
                  <a:tcPr/>
                </a:tc>
                <a:extLst>
                  <a:ext uri="{0D108BD9-81ED-4DB2-BD59-A6C34878D82A}">
                    <a16:rowId xmlns:a16="http://schemas.microsoft.com/office/drawing/2014/main" val="2503237549"/>
                  </a:ext>
                </a:extLst>
              </a:tr>
              <a:tr h="370840">
                <a:tc>
                  <a:txBody>
                    <a:bodyPr/>
                    <a:lstStyle/>
                    <a:p>
                      <a:pPr algn="ctr"/>
                      <a:r>
                        <a:rPr lang="en-US" sz="1300" b="1" dirty="0"/>
                        <a:t>subtotal</a:t>
                      </a:r>
                    </a:p>
                  </a:txBody>
                  <a:tcPr/>
                </a:tc>
                <a:tc>
                  <a:txBody>
                    <a:bodyPr/>
                    <a:lstStyle/>
                    <a:p>
                      <a:pPr algn="ctr"/>
                      <a:r>
                        <a:rPr lang="en-US" sz="2000" b="1" dirty="0"/>
                        <a:t>1</a:t>
                      </a:r>
                    </a:p>
                  </a:txBody>
                  <a:tcPr/>
                </a:tc>
                <a:tc>
                  <a:txBody>
                    <a:bodyPr/>
                    <a:lstStyle/>
                    <a:p>
                      <a:pPr algn="ctr"/>
                      <a:r>
                        <a:rPr lang="en-US" sz="2000" b="1" dirty="0"/>
                        <a:t>3</a:t>
                      </a:r>
                    </a:p>
                  </a:txBody>
                  <a:tcPr/>
                </a:tc>
                <a:tc>
                  <a:txBody>
                    <a:bodyPr/>
                    <a:lstStyle/>
                    <a:p>
                      <a:pPr algn="ctr"/>
                      <a:r>
                        <a:rPr lang="en-US" sz="2000" b="1" dirty="0"/>
                        <a:t>1</a:t>
                      </a:r>
                    </a:p>
                  </a:txBody>
                  <a:tcPr/>
                </a:tc>
                <a:extLst>
                  <a:ext uri="{0D108BD9-81ED-4DB2-BD59-A6C34878D82A}">
                    <a16:rowId xmlns:a16="http://schemas.microsoft.com/office/drawing/2014/main" val="3970311883"/>
                  </a:ext>
                </a:extLst>
              </a:tr>
            </a:tbl>
          </a:graphicData>
        </a:graphic>
      </p:graphicFrame>
      <p:graphicFrame>
        <p:nvGraphicFramePr>
          <p:cNvPr id="22" name="Table 21">
            <a:extLst>
              <a:ext uri="{FF2B5EF4-FFF2-40B4-BE49-F238E27FC236}">
                <a16:creationId xmlns:a16="http://schemas.microsoft.com/office/drawing/2014/main" id="{7EFEDFBE-E259-640F-7264-BED07CC1D417}"/>
              </a:ext>
            </a:extLst>
          </p:cNvPr>
          <p:cNvGraphicFramePr>
            <a:graphicFrameLocks noGrp="1"/>
          </p:cNvGraphicFramePr>
          <p:nvPr>
            <p:extLst>
              <p:ext uri="{D42A27DB-BD31-4B8C-83A1-F6EECF244321}">
                <p14:modId xmlns:p14="http://schemas.microsoft.com/office/powerpoint/2010/main" val="1562601159"/>
              </p:ext>
            </p:extLst>
          </p:nvPr>
        </p:nvGraphicFramePr>
        <p:xfrm>
          <a:off x="4691338" y="4582198"/>
          <a:ext cx="2793014" cy="1163320"/>
        </p:xfrm>
        <a:graphic>
          <a:graphicData uri="http://schemas.openxmlformats.org/drawingml/2006/table">
            <a:tbl>
              <a:tblPr firstRow="1" firstCol="1">
                <a:tableStyleId>{93296810-A885-4BE3-A3E7-6D5BEEA58F35}</a:tableStyleId>
              </a:tblPr>
              <a:tblGrid>
                <a:gridCol w="834629">
                  <a:extLst>
                    <a:ext uri="{9D8B030D-6E8A-4147-A177-3AD203B41FA5}">
                      <a16:colId xmlns:a16="http://schemas.microsoft.com/office/drawing/2014/main" val="1328630292"/>
                    </a:ext>
                  </a:extLst>
                </a:gridCol>
                <a:gridCol w="652795">
                  <a:extLst>
                    <a:ext uri="{9D8B030D-6E8A-4147-A177-3AD203B41FA5}">
                      <a16:colId xmlns:a16="http://schemas.microsoft.com/office/drawing/2014/main" val="4151269224"/>
                    </a:ext>
                  </a:extLst>
                </a:gridCol>
                <a:gridCol w="652795">
                  <a:extLst>
                    <a:ext uri="{9D8B030D-6E8A-4147-A177-3AD203B41FA5}">
                      <a16:colId xmlns:a16="http://schemas.microsoft.com/office/drawing/2014/main" val="1070022761"/>
                    </a:ext>
                  </a:extLst>
                </a:gridCol>
                <a:gridCol w="652795">
                  <a:extLst>
                    <a:ext uri="{9D8B030D-6E8A-4147-A177-3AD203B41FA5}">
                      <a16:colId xmlns:a16="http://schemas.microsoft.com/office/drawing/2014/main" val="3888471814"/>
                    </a:ext>
                  </a:extLst>
                </a:gridCol>
              </a:tblGrid>
              <a:tr h="370840">
                <a:tc>
                  <a:txBody>
                    <a:bodyPr/>
                    <a:lstStyle/>
                    <a:p>
                      <a:pPr algn="ctr"/>
                      <a:endParaRPr lang="en-US" sz="1300" dirty="0"/>
                    </a:p>
                  </a:txBody>
                  <a:tcPr/>
                </a:tc>
                <a:tc>
                  <a:txBody>
                    <a:bodyPr/>
                    <a:lstStyle/>
                    <a:p>
                      <a:pPr algn="ctr"/>
                      <a:r>
                        <a:rPr lang="en-US" dirty="0"/>
                        <a:t>Ch 01</a:t>
                      </a:r>
                    </a:p>
                  </a:txBody>
                  <a:tcPr/>
                </a:tc>
                <a:tc>
                  <a:txBody>
                    <a:bodyPr/>
                    <a:lstStyle/>
                    <a:p>
                      <a:pPr algn="ctr"/>
                      <a:r>
                        <a:rPr lang="en-US" dirty="0"/>
                        <a:t>Ch 02</a:t>
                      </a:r>
                    </a:p>
                  </a:txBody>
                  <a:tcPr/>
                </a:tc>
                <a:tc>
                  <a:txBody>
                    <a:bodyPr/>
                    <a:lstStyle/>
                    <a:p>
                      <a:pPr algn="ctr"/>
                      <a:r>
                        <a:rPr lang="en-US" dirty="0"/>
                        <a:t>Ch 03</a:t>
                      </a:r>
                    </a:p>
                  </a:txBody>
                  <a:tcPr/>
                </a:tc>
                <a:extLst>
                  <a:ext uri="{0D108BD9-81ED-4DB2-BD59-A6C34878D82A}">
                    <a16:rowId xmlns:a16="http://schemas.microsoft.com/office/drawing/2014/main" val="2503237549"/>
                  </a:ext>
                </a:extLst>
              </a:tr>
              <a:tr h="370840">
                <a:tc>
                  <a:txBody>
                    <a:bodyPr/>
                    <a:lstStyle/>
                    <a:p>
                      <a:pPr algn="ctr"/>
                      <a:r>
                        <a:rPr lang="en-US" sz="1300" b="0" i="1" strike="sngStrike" dirty="0"/>
                        <a:t>subtotal</a:t>
                      </a:r>
                    </a:p>
                  </a:txBody>
                  <a:tcPr/>
                </a:tc>
                <a:tc>
                  <a:txBody>
                    <a:bodyPr/>
                    <a:lstStyle/>
                    <a:p>
                      <a:pPr algn="ctr"/>
                      <a:r>
                        <a:rPr lang="en-US" sz="2000" b="1" i="1" strike="sngStrike" dirty="0">
                          <a:solidFill>
                            <a:schemeClr val="bg1">
                              <a:lumMod val="65000"/>
                            </a:schemeClr>
                          </a:solidFill>
                        </a:rPr>
                        <a:t>1</a:t>
                      </a:r>
                    </a:p>
                  </a:txBody>
                  <a:tcPr/>
                </a:tc>
                <a:tc>
                  <a:txBody>
                    <a:bodyPr/>
                    <a:lstStyle/>
                    <a:p>
                      <a:pPr algn="ctr"/>
                      <a:r>
                        <a:rPr lang="en-US" sz="2000" b="1" i="1" strike="sngStrike" dirty="0">
                          <a:solidFill>
                            <a:schemeClr val="bg1">
                              <a:lumMod val="65000"/>
                            </a:schemeClr>
                          </a:solidFill>
                        </a:rPr>
                        <a:t>3</a:t>
                      </a:r>
                    </a:p>
                  </a:txBody>
                  <a:tcPr/>
                </a:tc>
                <a:tc>
                  <a:txBody>
                    <a:bodyPr/>
                    <a:lstStyle/>
                    <a:p>
                      <a:pPr algn="ctr"/>
                      <a:r>
                        <a:rPr lang="en-US" sz="2000" b="1" i="1" strike="sngStrike" dirty="0">
                          <a:solidFill>
                            <a:schemeClr val="bg1">
                              <a:lumMod val="65000"/>
                            </a:schemeClr>
                          </a:solidFill>
                        </a:rPr>
                        <a:t>1</a:t>
                      </a:r>
                    </a:p>
                  </a:txBody>
                  <a:tcPr/>
                </a:tc>
                <a:extLst>
                  <a:ext uri="{0D108BD9-81ED-4DB2-BD59-A6C34878D82A}">
                    <a16:rowId xmlns:a16="http://schemas.microsoft.com/office/drawing/2014/main" val="3970311883"/>
                  </a:ext>
                </a:extLst>
              </a:tr>
              <a:tr h="370840">
                <a:tc>
                  <a:txBody>
                    <a:bodyPr/>
                    <a:lstStyle/>
                    <a:p>
                      <a:pPr algn="ctr"/>
                      <a:r>
                        <a:rPr lang="en-US" sz="1300" b="1" dirty="0"/>
                        <a:t>subtotal</a:t>
                      </a:r>
                    </a:p>
                  </a:txBody>
                  <a:tcPr/>
                </a:tc>
                <a:tc>
                  <a:txBody>
                    <a:bodyPr/>
                    <a:lstStyle/>
                    <a:p>
                      <a:pPr algn="ctr"/>
                      <a:r>
                        <a:rPr lang="en-US" sz="2000" b="1" dirty="0"/>
                        <a:t>4</a:t>
                      </a:r>
                    </a:p>
                  </a:txBody>
                  <a:tcPr/>
                </a:tc>
                <a:tc>
                  <a:txBody>
                    <a:bodyPr/>
                    <a:lstStyle/>
                    <a:p>
                      <a:pPr algn="ctr"/>
                      <a:r>
                        <a:rPr lang="en-US" sz="2000" b="1" dirty="0"/>
                        <a:t>6</a:t>
                      </a:r>
                    </a:p>
                  </a:txBody>
                  <a:tcPr/>
                </a:tc>
                <a:tc>
                  <a:txBody>
                    <a:bodyPr/>
                    <a:lstStyle/>
                    <a:p>
                      <a:pPr algn="ctr"/>
                      <a:r>
                        <a:rPr lang="en-US" sz="2000" b="1" dirty="0"/>
                        <a:t>2</a:t>
                      </a:r>
                    </a:p>
                  </a:txBody>
                  <a:tcPr/>
                </a:tc>
                <a:extLst>
                  <a:ext uri="{0D108BD9-81ED-4DB2-BD59-A6C34878D82A}">
                    <a16:rowId xmlns:a16="http://schemas.microsoft.com/office/drawing/2014/main" val="4260465953"/>
                  </a:ext>
                </a:extLst>
              </a:tr>
            </a:tbl>
          </a:graphicData>
        </a:graphic>
      </p:graphicFrame>
      <p:graphicFrame>
        <p:nvGraphicFramePr>
          <p:cNvPr id="23" name="Table 22">
            <a:extLst>
              <a:ext uri="{FF2B5EF4-FFF2-40B4-BE49-F238E27FC236}">
                <a16:creationId xmlns:a16="http://schemas.microsoft.com/office/drawing/2014/main" id="{A2CF8A2B-73D8-1283-136F-832CDF20B1E5}"/>
              </a:ext>
            </a:extLst>
          </p:cNvPr>
          <p:cNvGraphicFramePr>
            <a:graphicFrameLocks noGrp="1"/>
          </p:cNvGraphicFramePr>
          <p:nvPr>
            <p:extLst>
              <p:ext uri="{D42A27DB-BD31-4B8C-83A1-F6EECF244321}">
                <p14:modId xmlns:p14="http://schemas.microsoft.com/office/powerpoint/2010/main" val="3032842140"/>
              </p:ext>
            </p:extLst>
          </p:nvPr>
        </p:nvGraphicFramePr>
        <p:xfrm>
          <a:off x="7671236" y="4582198"/>
          <a:ext cx="2857022" cy="1559560"/>
        </p:xfrm>
        <a:graphic>
          <a:graphicData uri="http://schemas.openxmlformats.org/drawingml/2006/table">
            <a:tbl>
              <a:tblPr firstRow="1" firstCol="1">
                <a:tableStyleId>{93296810-A885-4BE3-A3E7-6D5BEEA58F35}</a:tableStyleId>
              </a:tblPr>
              <a:tblGrid>
                <a:gridCol w="898637">
                  <a:extLst>
                    <a:ext uri="{9D8B030D-6E8A-4147-A177-3AD203B41FA5}">
                      <a16:colId xmlns:a16="http://schemas.microsoft.com/office/drawing/2014/main" val="1328630292"/>
                    </a:ext>
                  </a:extLst>
                </a:gridCol>
                <a:gridCol w="652795">
                  <a:extLst>
                    <a:ext uri="{9D8B030D-6E8A-4147-A177-3AD203B41FA5}">
                      <a16:colId xmlns:a16="http://schemas.microsoft.com/office/drawing/2014/main" val="4151269224"/>
                    </a:ext>
                  </a:extLst>
                </a:gridCol>
                <a:gridCol w="652795">
                  <a:extLst>
                    <a:ext uri="{9D8B030D-6E8A-4147-A177-3AD203B41FA5}">
                      <a16:colId xmlns:a16="http://schemas.microsoft.com/office/drawing/2014/main" val="1070022761"/>
                    </a:ext>
                  </a:extLst>
                </a:gridCol>
                <a:gridCol w="652795">
                  <a:extLst>
                    <a:ext uri="{9D8B030D-6E8A-4147-A177-3AD203B41FA5}">
                      <a16:colId xmlns:a16="http://schemas.microsoft.com/office/drawing/2014/main" val="3888471814"/>
                    </a:ext>
                  </a:extLst>
                </a:gridCol>
              </a:tblGrid>
              <a:tr h="370840">
                <a:tc>
                  <a:txBody>
                    <a:bodyPr/>
                    <a:lstStyle/>
                    <a:p>
                      <a:pPr algn="ctr"/>
                      <a:endParaRPr lang="en-US" sz="1300" dirty="0"/>
                    </a:p>
                  </a:txBody>
                  <a:tcPr/>
                </a:tc>
                <a:tc>
                  <a:txBody>
                    <a:bodyPr/>
                    <a:lstStyle/>
                    <a:p>
                      <a:pPr algn="ctr"/>
                      <a:r>
                        <a:rPr lang="en-US" dirty="0"/>
                        <a:t>Ch 01</a:t>
                      </a:r>
                    </a:p>
                  </a:txBody>
                  <a:tcPr/>
                </a:tc>
                <a:tc>
                  <a:txBody>
                    <a:bodyPr/>
                    <a:lstStyle/>
                    <a:p>
                      <a:pPr algn="ctr"/>
                      <a:r>
                        <a:rPr lang="en-US" dirty="0"/>
                        <a:t>Ch 02</a:t>
                      </a:r>
                    </a:p>
                  </a:txBody>
                  <a:tcPr/>
                </a:tc>
                <a:tc>
                  <a:txBody>
                    <a:bodyPr/>
                    <a:lstStyle/>
                    <a:p>
                      <a:pPr algn="ctr"/>
                      <a:r>
                        <a:rPr lang="en-US" dirty="0"/>
                        <a:t>Ch 03</a:t>
                      </a:r>
                    </a:p>
                  </a:txBody>
                  <a:tcPr/>
                </a:tc>
                <a:extLst>
                  <a:ext uri="{0D108BD9-81ED-4DB2-BD59-A6C34878D82A}">
                    <a16:rowId xmlns:a16="http://schemas.microsoft.com/office/drawing/2014/main" val="2503237549"/>
                  </a:ext>
                </a:extLst>
              </a:tr>
              <a:tr h="370840">
                <a:tc>
                  <a:txBody>
                    <a:bodyPr/>
                    <a:lstStyle/>
                    <a:p>
                      <a:pPr algn="ctr"/>
                      <a:r>
                        <a:rPr lang="en-US" sz="1300" b="0" i="1" strike="sngStrike" dirty="0" err="1"/>
                        <a:t>subotal</a:t>
                      </a:r>
                      <a:endParaRPr lang="en-US" sz="1300" b="0" i="1" strike="sngStrike" dirty="0"/>
                    </a:p>
                  </a:txBody>
                  <a:tcPr/>
                </a:tc>
                <a:tc>
                  <a:txBody>
                    <a:bodyPr/>
                    <a:lstStyle/>
                    <a:p>
                      <a:pPr algn="ctr"/>
                      <a:r>
                        <a:rPr lang="en-US" sz="2000" b="1" i="1" strike="sngStrike" dirty="0">
                          <a:solidFill>
                            <a:schemeClr val="bg1">
                              <a:lumMod val="65000"/>
                            </a:schemeClr>
                          </a:solidFill>
                        </a:rPr>
                        <a:t>1</a:t>
                      </a:r>
                    </a:p>
                  </a:txBody>
                  <a:tcPr/>
                </a:tc>
                <a:tc>
                  <a:txBody>
                    <a:bodyPr/>
                    <a:lstStyle/>
                    <a:p>
                      <a:pPr algn="ctr"/>
                      <a:r>
                        <a:rPr lang="en-US" sz="2000" b="1" i="1" strike="sngStrike" dirty="0">
                          <a:solidFill>
                            <a:schemeClr val="bg1">
                              <a:lumMod val="65000"/>
                            </a:schemeClr>
                          </a:solidFill>
                        </a:rPr>
                        <a:t>3</a:t>
                      </a:r>
                    </a:p>
                  </a:txBody>
                  <a:tcPr/>
                </a:tc>
                <a:tc>
                  <a:txBody>
                    <a:bodyPr/>
                    <a:lstStyle/>
                    <a:p>
                      <a:pPr algn="ctr"/>
                      <a:r>
                        <a:rPr lang="en-US" sz="2000" b="1" i="1" strike="sngStrike" dirty="0">
                          <a:solidFill>
                            <a:schemeClr val="bg1">
                              <a:lumMod val="65000"/>
                            </a:schemeClr>
                          </a:solidFill>
                        </a:rPr>
                        <a:t>1</a:t>
                      </a:r>
                    </a:p>
                  </a:txBody>
                  <a:tcPr/>
                </a:tc>
                <a:extLst>
                  <a:ext uri="{0D108BD9-81ED-4DB2-BD59-A6C34878D82A}">
                    <a16:rowId xmlns:a16="http://schemas.microsoft.com/office/drawing/2014/main" val="3970311883"/>
                  </a:ext>
                </a:extLst>
              </a:tr>
              <a:tr h="370840">
                <a:tc>
                  <a:txBody>
                    <a:bodyPr/>
                    <a:lstStyle/>
                    <a:p>
                      <a:pPr algn="ctr"/>
                      <a:r>
                        <a:rPr lang="en-US" sz="1300" b="0" i="1" strike="sngStrike" dirty="0"/>
                        <a:t>subtotal</a:t>
                      </a:r>
                    </a:p>
                  </a:txBody>
                  <a:tcPr/>
                </a:tc>
                <a:tc>
                  <a:txBody>
                    <a:bodyPr/>
                    <a:lstStyle/>
                    <a:p>
                      <a:pPr algn="ctr"/>
                      <a:r>
                        <a:rPr lang="en-US" sz="2000" b="1" i="1" strike="sngStrike" dirty="0">
                          <a:solidFill>
                            <a:schemeClr val="bg1">
                              <a:lumMod val="65000"/>
                            </a:schemeClr>
                          </a:solidFill>
                        </a:rPr>
                        <a:t>4</a:t>
                      </a:r>
                    </a:p>
                  </a:txBody>
                  <a:tcPr/>
                </a:tc>
                <a:tc>
                  <a:txBody>
                    <a:bodyPr/>
                    <a:lstStyle/>
                    <a:p>
                      <a:pPr algn="ctr"/>
                      <a:r>
                        <a:rPr lang="en-US" sz="2000" b="1" i="1" strike="sngStrike" dirty="0">
                          <a:solidFill>
                            <a:schemeClr val="bg1">
                              <a:lumMod val="65000"/>
                            </a:schemeClr>
                          </a:solidFill>
                        </a:rPr>
                        <a:t>6</a:t>
                      </a:r>
                    </a:p>
                  </a:txBody>
                  <a:tcPr/>
                </a:tc>
                <a:tc>
                  <a:txBody>
                    <a:bodyPr/>
                    <a:lstStyle/>
                    <a:p>
                      <a:pPr algn="ctr"/>
                      <a:r>
                        <a:rPr lang="en-US" sz="2000" b="1" i="1" strike="sngStrike" dirty="0">
                          <a:solidFill>
                            <a:schemeClr val="bg1">
                              <a:lumMod val="65000"/>
                            </a:schemeClr>
                          </a:solidFill>
                        </a:rPr>
                        <a:t>2</a:t>
                      </a:r>
                    </a:p>
                  </a:txBody>
                  <a:tcPr/>
                </a:tc>
                <a:extLst>
                  <a:ext uri="{0D108BD9-81ED-4DB2-BD59-A6C34878D82A}">
                    <a16:rowId xmlns:a16="http://schemas.microsoft.com/office/drawing/2014/main" val="4260465953"/>
                  </a:ext>
                </a:extLst>
              </a:tr>
              <a:tr h="370840">
                <a:tc>
                  <a:txBody>
                    <a:bodyPr/>
                    <a:lstStyle/>
                    <a:p>
                      <a:pPr algn="ctr"/>
                      <a:r>
                        <a:rPr lang="en-US" sz="1300" b="1" dirty="0"/>
                        <a:t>subtotal</a:t>
                      </a:r>
                    </a:p>
                  </a:txBody>
                  <a:tcPr/>
                </a:tc>
                <a:tc>
                  <a:txBody>
                    <a:bodyPr/>
                    <a:lstStyle/>
                    <a:p>
                      <a:pPr algn="ctr"/>
                      <a:r>
                        <a:rPr lang="en-US" sz="2000" b="1" dirty="0"/>
                        <a:t>6</a:t>
                      </a:r>
                    </a:p>
                  </a:txBody>
                  <a:tcPr/>
                </a:tc>
                <a:tc>
                  <a:txBody>
                    <a:bodyPr/>
                    <a:lstStyle/>
                    <a:p>
                      <a:pPr algn="ctr"/>
                      <a:r>
                        <a:rPr lang="en-US" sz="2000" b="1" dirty="0"/>
                        <a:t>8</a:t>
                      </a:r>
                    </a:p>
                  </a:txBody>
                  <a:tcPr/>
                </a:tc>
                <a:tc>
                  <a:txBody>
                    <a:bodyPr/>
                    <a:lstStyle/>
                    <a:p>
                      <a:pPr algn="ctr"/>
                      <a:r>
                        <a:rPr lang="en-US" sz="2000" b="1" dirty="0"/>
                        <a:t>3</a:t>
                      </a:r>
                    </a:p>
                  </a:txBody>
                  <a:tcPr/>
                </a:tc>
                <a:extLst>
                  <a:ext uri="{0D108BD9-81ED-4DB2-BD59-A6C34878D82A}">
                    <a16:rowId xmlns:a16="http://schemas.microsoft.com/office/drawing/2014/main" val="4052732537"/>
                  </a:ext>
                </a:extLst>
              </a:tr>
            </a:tbl>
          </a:graphicData>
        </a:graphic>
      </p:graphicFrame>
      <p:sp>
        <p:nvSpPr>
          <p:cNvPr id="24" name="TextBox 23">
            <a:extLst>
              <a:ext uri="{FF2B5EF4-FFF2-40B4-BE49-F238E27FC236}">
                <a16:creationId xmlns:a16="http://schemas.microsoft.com/office/drawing/2014/main" id="{7C4635F5-EAAD-86FF-A5EC-2CED15E353EE}"/>
              </a:ext>
            </a:extLst>
          </p:cNvPr>
          <p:cNvSpPr txBox="1"/>
          <p:nvPr/>
        </p:nvSpPr>
        <p:spPr bwMode="gray">
          <a:xfrm>
            <a:off x="2270854" y="5359475"/>
            <a:ext cx="1655903" cy="246221"/>
          </a:xfrm>
          <a:prstGeom prst="rect">
            <a:avLst/>
          </a:prstGeom>
          <a:noFill/>
        </p:spPr>
        <p:txBody>
          <a:bodyPr vert="horz" wrap="none" lIns="0" tIns="0" rIns="0" bIns="0" rtlCol="0">
            <a:spAutoFit/>
          </a:bodyPr>
          <a:lstStyle/>
          <a:p>
            <a:pPr algn="ctr">
              <a:spcBef>
                <a:spcPts val="600"/>
              </a:spcBef>
            </a:pPr>
            <a:r>
              <a:rPr lang="en-US" sz="1600" b="1" dirty="0">
                <a:solidFill>
                  <a:schemeClr val="tx2"/>
                </a:solidFill>
              </a:rPr>
              <a:t>step 1: attribute1</a:t>
            </a:r>
          </a:p>
        </p:txBody>
      </p:sp>
      <p:sp>
        <p:nvSpPr>
          <p:cNvPr id="25" name="TextBox 24">
            <a:extLst>
              <a:ext uri="{FF2B5EF4-FFF2-40B4-BE49-F238E27FC236}">
                <a16:creationId xmlns:a16="http://schemas.microsoft.com/office/drawing/2014/main" id="{22301719-6C00-595F-B771-778164E54DF0}"/>
              </a:ext>
            </a:extLst>
          </p:cNvPr>
          <p:cNvSpPr txBox="1"/>
          <p:nvPr/>
        </p:nvSpPr>
        <p:spPr bwMode="gray">
          <a:xfrm>
            <a:off x="5268051" y="5755715"/>
            <a:ext cx="1655903" cy="246221"/>
          </a:xfrm>
          <a:prstGeom prst="rect">
            <a:avLst/>
          </a:prstGeom>
          <a:noFill/>
        </p:spPr>
        <p:txBody>
          <a:bodyPr vert="horz" wrap="none" lIns="0" tIns="0" rIns="0" bIns="0" rtlCol="0">
            <a:spAutoFit/>
          </a:bodyPr>
          <a:lstStyle/>
          <a:p>
            <a:pPr algn="ctr">
              <a:spcBef>
                <a:spcPts val="600"/>
              </a:spcBef>
            </a:pPr>
            <a:r>
              <a:rPr lang="en-US" sz="1600" b="1" dirty="0">
                <a:solidFill>
                  <a:schemeClr val="tx2"/>
                </a:solidFill>
              </a:rPr>
              <a:t>step 2: attribute2</a:t>
            </a:r>
          </a:p>
        </p:txBody>
      </p:sp>
      <p:sp>
        <p:nvSpPr>
          <p:cNvPr id="26" name="TextBox 25">
            <a:extLst>
              <a:ext uri="{FF2B5EF4-FFF2-40B4-BE49-F238E27FC236}">
                <a16:creationId xmlns:a16="http://schemas.microsoft.com/office/drawing/2014/main" id="{6F0714F6-9EC5-3FA2-1C77-6447978244EC}"/>
              </a:ext>
            </a:extLst>
          </p:cNvPr>
          <p:cNvSpPr txBox="1"/>
          <p:nvPr/>
        </p:nvSpPr>
        <p:spPr bwMode="gray">
          <a:xfrm>
            <a:off x="8271798" y="6151955"/>
            <a:ext cx="1655903" cy="246221"/>
          </a:xfrm>
          <a:prstGeom prst="rect">
            <a:avLst/>
          </a:prstGeom>
          <a:noFill/>
        </p:spPr>
        <p:txBody>
          <a:bodyPr vert="horz" wrap="none" lIns="0" tIns="0" rIns="0" bIns="0" rtlCol="0">
            <a:spAutoFit/>
          </a:bodyPr>
          <a:lstStyle/>
          <a:p>
            <a:pPr algn="ctr">
              <a:spcBef>
                <a:spcPts val="600"/>
              </a:spcBef>
            </a:pPr>
            <a:r>
              <a:rPr lang="en-US" sz="1600" b="1" dirty="0">
                <a:solidFill>
                  <a:schemeClr val="tx2"/>
                </a:solidFill>
              </a:rPr>
              <a:t>step 3: attribute3</a:t>
            </a:r>
          </a:p>
        </p:txBody>
      </p:sp>
    </p:spTree>
    <p:extLst>
      <p:ext uri="{BB962C8B-B14F-4D97-AF65-F5344CB8AC3E}">
        <p14:creationId xmlns:p14="http://schemas.microsoft.com/office/powerpoint/2010/main" val="1382904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01B60A-4CCE-9E17-E9EA-4C5E276878E0}"/>
              </a:ext>
            </a:extLst>
          </p:cNvPr>
          <p:cNvSpPr>
            <a:spLocks noGrp="1"/>
          </p:cNvSpPr>
          <p:nvPr>
            <p:ph type="title"/>
          </p:nvPr>
        </p:nvSpPr>
        <p:spPr/>
        <p:txBody>
          <a:bodyPr/>
          <a:lstStyle/>
          <a:p>
            <a:r>
              <a:rPr lang="en-US" dirty="0"/>
              <a:t>STEP 4: Proposing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add-attribute</a:t>
            </a:r>
            <a:r>
              <a:rPr lang="en-US" dirty="0">
                <a:latin typeface="Consolas" panose="020B0609020204030204" pitchFamily="49" charset="0"/>
              </a:rPr>
              <a:t>)</a:t>
            </a:r>
          </a:p>
        </p:txBody>
      </p:sp>
      <p:sp>
        <p:nvSpPr>
          <p:cNvPr id="2" name="Content Placeholder 1">
            <a:extLst>
              <a:ext uri="{FF2B5EF4-FFF2-40B4-BE49-F238E27FC236}">
                <a16:creationId xmlns:a16="http://schemas.microsoft.com/office/drawing/2014/main" id="{D0E7DFDF-C665-EAB8-0342-D30D5775BDED}"/>
              </a:ext>
            </a:extLst>
          </p:cNvPr>
          <p:cNvSpPr>
            <a:spLocks noGrp="1"/>
          </p:cNvSpPr>
          <p:nvPr>
            <p:ph idx="1"/>
          </p:nvPr>
        </p:nvSpPr>
        <p:spPr/>
        <p:txBody>
          <a:bodyPr/>
          <a:lstStyle/>
          <a:p>
            <a:r>
              <a:rPr lang="en-US" dirty="0"/>
              <a:t>We want to propose an instance of the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add-attribute</a:t>
            </a:r>
            <a:r>
              <a:rPr lang="en-US" dirty="0">
                <a:latin typeface="Consolas" panose="020B0609020204030204" pitchFamily="49" charset="0"/>
              </a:rPr>
              <a:t>)</a:t>
            </a:r>
            <a:r>
              <a:rPr lang="en-US" dirty="0"/>
              <a:t> operator for each attribute that shares the given weight for this substate.</a:t>
            </a:r>
          </a:p>
          <a:p>
            <a:endParaRPr lang="en-US" dirty="0"/>
          </a:p>
          <a:p>
            <a:pPr marL="342900" indent="-342900">
              <a:buAutoNum type="arabicPeriod"/>
            </a:pPr>
            <a:r>
              <a:rPr lang="en-US" dirty="0"/>
              <a:t>Find the rule marked “STEP 4” in your </a:t>
            </a:r>
            <a:r>
              <a:rPr lang="en-US" dirty="0" err="1">
                <a:latin typeface="Consolas" panose="020B0609020204030204" pitchFamily="49" charset="0"/>
                <a:ea typeface="Menlo" panose="020B0609030804020204" pitchFamily="49" charset="0"/>
                <a:cs typeface="Menlo" panose="020B0609030804020204" pitchFamily="49" charset="0"/>
              </a:rPr>
              <a:t>agent_starter_find_subtotal.soar</a:t>
            </a:r>
            <a:r>
              <a:rPr lang="en-US" dirty="0"/>
              <a:t> file.</a:t>
            </a:r>
          </a:p>
          <a:p>
            <a:pPr marL="342900" indent="-342900">
              <a:buAutoNum type="arabicPeriod"/>
            </a:pPr>
            <a:r>
              <a:rPr lang="en-US" dirty="0"/>
              <a:t>Uncomment it and fill in the underscores as directed to make the proposal rule.</a:t>
            </a:r>
          </a:p>
          <a:p>
            <a:pPr marL="342900" indent="-342900">
              <a:buAutoNum type="arabicPeriod"/>
            </a:pPr>
            <a:r>
              <a:rPr lang="en-US" dirty="0"/>
              <a:t>Test your code by running your agent until your error-catch rule interrupts it.</a:t>
            </a:r>
          </a:p>
          <a:p>
            <a:pPr marL="571500" lvl="1" indent="-342900"/>
            <a:r>
              <a:rPr lang="en-US" dirty="0"/>
              <a:t>Notice the provided apply rule (right below your new rule) that prints the attribute.</a:t>
            </a:r>
          </a:p>
          <a:p>
            <a:pPr marL="571500" lvl="1" indent="-342900"/>
            <a:r>
              <a:rPr lang="en-US" dirty="0"/>
              <a:t>If your rule works correctly, it should trigger this apply rule before reaching an impasse:</a:t>
            </a:r>
          </a:p>
          <a:p>
            <a:endParaRPr lang="en-US" dirty="0"/>
          </a:p>
        </p:txBody>
      </p:sp>
      <p:pic>
        <p:nvPicPr>
          <p:cNvPr id="4" name="Picture 3">
            <a:extLst>
              <a:ext uri="{FF2B5EF4-FFF2-40B4-BE49-F238E27FC236}">
                <a16:creationId xmlns:a16="http://schemas.microsoft.com/office/drawing/2014/main" id="{2530E2B9-E209-59B0-C946-290B72B1A928}"/>
              </a:ext>
            </a:extLst>
          </p:cNvPr>
          <p:cNvPicPr>
            <a:picLocks noChangeAspect="1"/>
          </p:cNvPicPr>
          <p:nvPr/>
        </p:nvPicPr>
        <p:blipFill>
          <a:blip r:embed="rId2"/>
          <a:srcRect/>
          <a:stretch/>
        </p:blipFill>
        <p:spPr>
          <a:xfrm>
            <a:off x="3582415" y="4419854"/>
            <a:ext cx="5027170" cy="1511300"/>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5BE6EA3-B97C-ADCE-6412-6FAD1341474A}"/>
              </a:ext>
            </a:extLst>
          </p:cNvPr>
          <p:cNvSpPr/>
          <p:nvPr/>
        </p:nvSpPr>
        <p:spPr bwMode="gray">
          <a:xfrm>
            <a:off x="3582415" y="5264214"/>
            <a:ext cx="5027170" cy="666939"/>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537210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00EC8-7D50-B0A9-6CD3-76B67EC8F1B1}"/>
              </a:ext>
            </a:extLst>
          </p:cNvPr>
          <p:cNvSpPr>
            <a:spLocks noGrp="1"/>
          </p:cNvSpPr>
          <p:nvPr>
            <p:ph type="title"/>
          </p:nvPr>
        </p:nvSpPr>
        <p:spPr/>
        <p:txBody>
          <a:bodyPr/>
          <a:lstStyle/>
          <a:p>
            <a:r>
              <a:rPr lang="en-US" dirty="0"/>
              <a:t>STEP 5: Applying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add-attribute</a:t>
            </a:r>
            <a:r>
              <a:rPr lang="en-US" dirty="0">
                <a:latin typeface="Consolas" panose="020B0609020204030204" pitchFamily="49" charset="0"/>
              </a:rPr>
              <a:t>)</a:t>
            </a:r>
            <a:r>
              <a:rPr lang="en-US" dirty="0"/>
              <a:t> – Initialize Subtotals</a:t>
            </a:r>
          </a:p>
        </p:txBody>
      </p:sp>
      <p:sp>
        <p:nvSpPr>
          <p:cNvPr id="2" name="Content Placeholder 1">
            <a:extLst>
              <a:ext uri="{FF2B5EF4-FFF2-40B4-BE49-F238E27FC236}">
                <a16:creationId xmlns:a16="http://schemas.microsoft.com/office/drawing/2014/main" id="{CC2CBF91-C979-F0F2-AD35-958BB3B6246A}"/>
              </a:ext>
            </a:extLst>
          </p:cNvPr>
          <p:cNvSpPr>
            <a:spLocks noGrp="1"/>
          </p:cNvSpPr>
          <p:nvPr>
            <p:ph idx="1"/>
          </p:nvPr>
        </p:nvSpPr>
        <p:spPr>
          <a:xfrm>
            <a:off x="752856" y="1557210"/>
            <a:ext cx="7156704" cy="3930085"/>
          </a:xfrm>
        </p:spPr>
        <p:txBody>
          <a:bodyPr>
            <a:normAutofit/>
          </a:bodyPr>
          <a:lstStyle/>
          <a:p>
            <a:r>
              <a:rPr lang="en-US" dirty="0"/>
              <a:t>We want to use an apply rule to initialize the subtotal for each supplier</a:t>
            </a:r>
          </a:p>
          <a:p>
            <a:pPr marL="285750" indent="-285750">
              <a:buFont typeface="Arial" panose="020B0604020202020204" pitchFamily="34" charset="0"/>
              <a:buChar char="•"/>
            </a:pPr>
            <a:r>
              <a:rPr lang="en-US" dirty="0"/>
              <a:t>Only whenever the subtotal doesn’t yet exist.</a:t>
            </a:r>
            <a:br>
              <a:rPr lang="en-US" dirty="0"/>
            </a:br>
            <a:endParaRPr lang="en-US" dirty="0"/>
          </a:p>
          <a:p>
            <a:pPr marL="342900" indent="-342900">
              <a:buAutoNum type="arabicPeriod"/>
            </a:pPr>
            <a:r>
              <a:rPr lang="en-US" dirty="0"/>
              <a:t>Find the apply rule marked “STEP 5” in the same file.</a:t>
            </a:r>
          </a:p>
          <a:p>
            <a:pPr marL="342900" indent="-342900">
              <a:buAutoNum type="arabicPeriod"/>
            </a:pPr>
            <a:r>
              <a:rPr lang="en-US" dirty="0"/>
              <a:t>Uncomment it and fill in the underscores as directed.</a:t>
            </a:r>
          </a:p>
          <a:p>
            <a:pPr marL="571500" lvl="1" indent="-342900"/>
            <a:r>
              <a:rPr lang="en-US" dirty="0"/>
              <a:t>You’ll want to use a negated condition chain. </a:t>
            </a:r>
            <a:br>
              <a:rPr lang="en-US" dirty="0"/>
            </a:br>
            <a:r>
              <a:rPr lang="en-US" dirty="0"/>
              <a:t>(e.g. </a:t>
            </a:r>
            <a:r>
              <a:rPr lang="en-US" dirty="0">
                <a:latin typeface="Consolas" panose="020B0609020204030204" pitchFamily="49" charset="0"/>
                <a:ea typeface="Menlo" panose="020B0609030804020204" pitchFamily="49" charset="0"/>
                <a:cs typeface="Menlo" panose="020B0609030804020204" pitchFamily="49" charset="0"/>
              </a:rPr>
              <a:t>&lt;s&gt; -^</a:t>
            </a:r>
            <a:r>
              <a:rPr lang="en-US" dirty="0" err="1">
                <a:latin typeface="Consolas" panose="020B0609020204030204" pitchFamily="49" charset="0"/>
                <a:ea typeface="Menlo" panose="020B0609030804020204" pitchFamily="49" charset="0"/>
                <a:cs typeface="Menlo" panose="020B0609030804020204" pitchFamily="49" charset="0"/>
              </a:rPr>
              <a:t>fizz.buzz</a:t>
            </a:r>
            <a:r>
              <a:rPr lang="en-US" dirty="0">
                <a:latin typeface="Consolas" panose="020B0609020204030204" pitchFamily="49" charset="0"/>
                <a:ea typeface="Menlo" panose="020B0609030804020204" pitchFamily="49" charset="0"/>
                <a:cs typeface="Menlo" panose="020B0609030804020204" pitchFamily="49" charset="0"/>
              </a:rPr>
              <a:t> &lt;var&gt;</a:t>
            </a:r>
            <a:r>
              <a:rPr lang="en-US" dirty="0"/>
              <a:t>)</a:t>
            </a:r>
          </a:p>
          <a:p>
            <a:pPr marL="571500" lvl="1" indent="-342900"/>
            <a:r>
              <a:rPr lang="en-US" dirty="0"/>
              <a:t>You’ll need to read the README’s WM schema and create the </a:t>
            </a:r>
            <a:r>
              <a:rPr lang="en-US" dirty="0">
                <a:latin typeface="Consolas" panose="020B0609020204030204" pitchFamily="49" charset="0"/>
                <a:ea typeface="Menlo" panose="020B0609030804020204" pitchFamily="49" charset="0"/>
                <a:cs typeface="Menlo" panose="020B0609030804020204" pitchFamily="49" charset="0"/>
              </a:rPr>
              <a:t>^subtotal</a:t>
            </a:r>
            <a:r>
              <a:rPr lang="en-US" dirty="0"/>
              <a:t> structure to match what is described there.</a:t>
            </a:r>
          </a:p>
          <a:p>
            <a:pPr marL="342900" indent="-342900">
              <a:buAutoNum type="arabicPeriod"/>
            </a:pPr>
            <a:r>
              <a:rPr lang="en-US" dirty="0"/>
              <a:t>Test your code by running your agent until interrupted.</a:t>
            </a:r>
          </a:p>
          <a:p>
            <a:pPr marL="571500" lvl="1" indent="-342900"/>
            <a:r>
              <a:rPr lang="en-US" dirty="0"/>
              <a:t>“</a:t>
            </a:r>
            <a:r>
              <a:rPr lang="en-US" dirty="0">
                <a:latin typeface="Consolas" panose="020B0609020204030204" pitchFamily="49" charset="0"/>
                <a:ea typeface="Menlo" panose="020B0609030804020204" pitchFamily="49" charset="0"/>
                <a:cs typeface="Menlo" panose="020B0609030804020204" pitchFamily="49" charset="0"/>
              </a:rPr>
              <a:t>print &lt;ss&gt; --depth 2</a:t>
            </a:r>
            <a:r>
              <a:rPr lang="en-US" dirty="0"/>
              <a:t>” should show your initialized </a:t>
            </a:r>
            <a:br>
              <a:rPr lang="en-US" dirty="0"/>
            </a:br>
            <a:r>
              <a:rPr lang="en-US" dirty="0"/>
              <a:t>subtotals under </a:t>
            </a:r>
            <a:r>
              <a:rPr lang="en-US" dirty="0">
                <a:latin typeface="Consolas" panose="020B0609020204030204" pitchFamily="49" charset="0"/>
                <a:ea typeface="Menlo" panose="020B0609030804020204" pitchFamily="49" charset="0"/>
                <a:cs typeface="Menlo" panose="020B0609030804020204" pitchFamily="49" charset="0"/>
              </a:rPr>
              <a:t>S3</a:t>
            </a:r>
            <a:r>
              <a:rPr lang="en-US" dirty="0"/>
              <a:t> in WM.</a:t>
            </a:r>
          </a:p>
        </p:txBody>
      </p:sp>
      <p:pic>
        <p:nvPicPr>
          <p:cNvPr id="4" name="Picture 3">
            <a:extLst>
              <a:ext uri="{FF2B5EF4-FFF2-40B4-BE49-F238E27FC236}">
                <a16:creationId xmlns:a16="http://schemas.microsoft.com/office/drawing/2014/main" id="{11172A92-41B0-8CE6-1D6A-29042561B85E}"/>
              </a:ext>
            </a:extLst>
          </p:cNvPr>
          <p:cNvPicPr>
            <a:picLocks noChangeAspect="1"/>
          </p:cNvPicPr>
          <p:nvPr/>
        </p:nvPicPr>
        <p:blipFill rotWithShape="1">
          <a:blip r:embed="rId2"/>
          <a:srcRect l="-7" r="42251"/>
          <a:stretch/>
        </p:blipFill>
        <p:spPr>
          <a:xfrm>
            <a:off x="8138160" y="1086581"/>
            <a:ext cx="3717403" cy="5083262"/>
          </a:xfrm>
          <a:prstGeom prst="rect">
            <a:avLst/>
          </a:prstGeom>
          <a:ln>
            <a:solidFill>
              <a:schemeClr val="accent1"/>
            </a:solid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CC029665-0012-37CF-7D40-9EC0F3475378}"/>
              </a:ext>
            </a:extLst>
          </p:cNvPr>
          <p:cNvCxnSpPr>
            <a:cxnSpLocks/>
          </p:cNvCxnSpPr>
          <p:nvPr/>
        </p:nvCxnSpPr>
        <p:spPr bwMode="gray">
          <a:xfrm flipV="1">
            <a:off x="6985262" y="4034672"/>
            <a:ext cx="1055802" cy="952107"/>
          </a:xfrm>
          <a:prstGeom prst="straightConnector1">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A56E847-DA9E-EBEF-4A66-80483800B7DB}"/>
              </a:ext>
            </a:extLst>
          </p:cNvPr>
          <p:cNvSpPr/>
          <p:nvPr/>
        </p:nvSpPr>
        <p:spPr bwMode="gray">
          <a:xfrm>
            <a:off x="8251952" y="3183469"/>
            <a:ext cx="3236174" cy="65384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0" name="Rectangle 9">
            <a:extLst>
              <a:ext uri="{FF2B5EF4-FFF2-40B4-BE49-F238E27FC236}">
                <a16:creationId xmlns:a16="http://schemas.microsoft.com/office/drawing/2014/main" id="{41358E12-34AF-8163-68CE-ECBF73B5C74A}"/>
              </a:ext>
            </a:extLst>
          </p:cNvPr>
          <p:cNvSpPr/>
          <p:nvPr/>
        </p:nvSpPr>
        <p:spPr bwMode="gray">
          <a:xfrm>
            <a:off x="8691513" y="1800520"/>
            <a:ext cx="3164050" cy="22608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471434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C4E8B1-F1CF-D323-DF76-B41C635786AF}"/>
              </a:ext>
            </a:extLst>
          </p:cNvPr>
          <p:cNvSpPr>
            <a:spLocks noGrp="1"/>
          </p:cNvSpPr>
          <p:nvPr>
            <p:ph type="title"/>
          </p:nvPr>
        </p:nvSpPr>
        <p:spPr/>
        <p:txBody>
          <a:bodyPr/>
          <a:lstStyle/>
          <a:p>
            <a:r>
              <a:rPr lang="en-US" dirty="0"/>
              <a:t>STEP 6: Applying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add-attribute</a:t>
            </a:r>
            <a:r>
              <a:rPr lang="en-US" dirty="0">
                <a:latin typeface="Consolas" panose="020B0609020204030204" pitchFamily="49" charset="0"/>
              </a:rPr>
              <a:t>)</a:t>
            </a:r>
            <a:r>
              <a:rPr lang="en-US" dirty="0"/>
              <a:t> – Add to Subtotals</a:t>
            </a:r>
          </a:p>
        </p:txBody>
      </p:sp>
      <p:sp>
        <p:nvSpPr>
          <p:cNvPr id="2" name="Content Placeholder 1">
            <a:extLst>
              <a:ext uri="{FF2B5EF4-FFF2-40B4-BE49-F238E27FC236}">
                <a16:creationId xmlns:a16="http://schemas.microsoft.com/office/drawing/2014/main" id="{ECFEBE3F-13BE-0EB9-9A7A-4DD045A2A92E}"/>
              </a:ext>
            </a:extLst>
          </p:cNvPr>
          <p:cNvSpPr>
            <a:spLocks noGrp="1"/>
          </p:cNvSpPr>
          <p:nvPr>
            <p:ph idx="1"/>
          </p:nvPr>
        </p:nvSpPr>
        <p:spPr>
          <a:xfrm>
            <a:off x="457198" y="1557210"/>
            <a:ext cx="8549641" cy="4611910"/>
          </a:xfrm>
        </p:spPr>
        <p:txBody>
          <a:bodyPr>
            <a:normAutofit/>
          </a:bodyPr>
          <a:lstStyle/>
          <a:p>
            <a:r>
              <a:rPr lang="en-US" dirty="0"/>
              <a:t>We want to use an apply rule to add appropriate attribute scores to each subtotal</a:t>
            </a:r>
            <a:br>
              <a:rPr lang="en-US" dirty="0"/>
            </a:br>
            <a:endParaRPr lang="en-US" dirty="0"/>
          </a:p>
          <a:p>
            <a:pPr marL="342900" indent="-342900">
              <a:buAutoNum type="arabicPeriod"/>
            </a:pPr>
            <a:r>
              <a:rPr lang="en-US" dirty="0"/>
              <a:t>Find the apply rule marked “STEP 6” in the same file.</a:t>
            </a:r>
          </a:p>
          <a:p>
            <a:pPr marL="342900" indent="-342900">
              <a:buAutoNum type="arabicPeriod"/>
            </a:pPr>
            <a:r>
              <a:rPr lang="en-US" dirty="0"/>
              <a:t>Uncomment it and fill in the underscores as directed. It should:</a:t>
            </a:r>
          </a:p>
          <a:p>
            <a:pPr marL="571500" lvl="1" indent="-342900"/>
            <a:r>
              <a:rPr lang="en-US" dirty="0"/>
              <a:t>Remove the old subtotal’s value and replace it with the sum of </a:t>
            </a:r>
            <a:br>
              <a:rPr lang="en-US" dirty="0"/>
            </a:br>
            <a:r>
              <a:rPr lang="en-US" dirty="0"/>
              <a:t>the old subtotal plus a single attribute addend.</a:t>
            </a:r>
          </a:p>
          <a:p>
            <a:pPr marL="571500" lvl="1" indent="-342900"/>
            <a:r>
              <a:rPr lang="en-US" dirty="0"/>
              <a:t>Mark the selected attribute as summed, so your proposal retracts. </a:t>
            </a:r>
          </a:p>
          <a:p>
            <a:pPr marL="800100" lvl="3" indent="-342900"/>
            <a:r>
              <a:rPr lang="en-US" dirty="0"/>
              <a:t>(Make sure your proposal tested for </a:t>
            </a:r>
            <a:r>
              <a:rPr lang="en-US" dirty="0">
                <a:latin typeface="Consolas" panose="020B0609020204030204" pitchFamily="49" charset="0"/>
                <a:ea typeface="Menlo" panose="020B0609030804020204" pitchFamily="49" charset="0"/>
                <a:cs typeface="Menlo" panose="020B0609030804020204" pitchFamily="49" charset="0"/>
              </a:rPr>
              <a:t>-^addends-summed &lt;</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&gt;</a:t>
            </a:r>
            <a:r>
              <a:rPr lang="en-US" dirty="0"/>
              <a:t>.)</a:t>
            </a:r>
          </a:p>
          <a:p>
            <a:pPr marL="342900" indent="-342900">
              <a:buAutoNum type="arabicPeriod"/>
            </a:pPr>
            <a:r>
              <a:rPr lang="en-US" dirty="0"/>
              <a:t>Test your code by running your agent until interrupted.</a:t>
            </a:r>
          </a:p>
          <a:p>
            <a:pPr marL="571500" lvl="1" indent="-342900"/>
            <a:r>
              <a:rPr lang="en-US" dirty="0"/>
              <a:t>You should now see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add-attribute</a:t>
            </a:r>
            <a:r>
              <a:rPr lang="en-US" dirty="0">
                <a:latin typeface="Consolas" panose="020B0609020204030204" pitchFamily="49" charset="0"/>
              </a:rPr>
              <a:t>)</a:t>
            </a:r>
            <a:r>
              <a:rPr lang="en-US" dirty="0"/>
              <a:t> selected and applied twice,</a:t>
            </a:r>
          </a:p>
          <a:p>
            <a:pPr marL="571500" lvl="1" indent="-342900"/>
            <a:r>
              <a:rPr lang="en-US" dirty="0"/>
              <a:t>Followed by a </a:t>
            </a:r>
            <a:r>
              <a:rPr lang="en-US" i="1" dirty="0"/>
              <a:t>state no-change</a:t>
            </a:r>
            <a:r>
              <a:rPr lang="en-US" dirty="0"/>
              <a:t> instead of an </a:t>
            </a:r>
            <a:r>
              <a:rPr lang="en-US" i="1" dirty="0"/>
              <a:t>operator no-change</a:t>
            </a:r>
            <a:r>
              <a:rPr lang="en-US" dirty="0"/>
              <a:t>.</a:t>
            </a:r>
          </a:p>
          <a:p>
            <a:pPr marL="571500" lvl="1" indent="-342900"/>
            <a:r>
              <a:rPr lang="en-US" dirty="0"/>
              <a:t>“</a:t>
            </a:r>
            <a:r>
              <a:rPr lang="en-US" dirty="0">
                <a:latin typeface="Consolas" panose="020B0609020204030204" pitchFamily="49" charset="0"/>
                <a:ea typeface="Menlo" panose="020B0609030804020204" pitchFamily="49" charset="0"/>
                <a:cs typeface="Menlo" panose="020B0609030804020204" pitchFamily="49" charset="0"/>
              </a:rPr>
              <a:t>print &lt;ss&gt; -d 2</a:t>
            </a:r>
            <a:r>
              <a:rPr lang="en-US" dirty="0"/>
              <a:t>” should show non-zero values for subtotals.</a:t>
            </a:r>
          </a:p>
          <a:p>
            <a:pPr marL="571500" lvl="1" indent="-342900"/>
            <a:endParaRPr lang="en-US" dirty="0"/>
          </a:p>
        </p:txBody>
      </p:sp>
      <p:pic>
        <p:nvPicPr>
          <p:cNvPr id="4" name="Picture 3">
            <a:extLst>
              <a:ext uri="{FF2B5EF4-FFF2-40B4-BE49-F238E27FC236}">
                <a16:creationId xmlns:a16="http://schemas.microsoft.com/office/drawing/2014/main" id="{ED2EE0C3-80A2-54C0-9C73-B72E69FD7A3F}"/>
              </a:ext>
            </a:extLst>
          </p:cNvPr>
          <p:cNvPicPr>
            <a:picLocks noChangeAspect="1"/>
          </p:cNvPicPr>
          <p:nvPr/>
        </p:nvPicPr>
        <p:blipFill rotWithShape="1">
          <a:blip r:embed="rId2"/>
          <a:srcRect t="34623" b="1868"/>
          <a:stretch/>
        </p:blipFill>
        <p:spPr>
          <a:xfrm>
            <a:off x="8182802" y="3794760"/>
            <a:ext cx="3704397" cy="2093976"/>
          </a:xfrm>
          <a:prstGeom prst="rect">
            <a:avLst/>
          </a:prstGeom>
          <a:ln>
            <a:solidFill>
              <a:schemeClr val="accent1"/>
            </a:solid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715A5B89-D5F6-660A-869A-469F0994A660}"/>
              </a:ext>
            </a:extLst>
          </p:cNvPr>
          <p:cNvCxnSpPr>
            <a:cxnSpLocks/>
          </p:cNvCxnSpPr>
          <p:nvPr/>
        </p:nvCxnSpPr>
        <p:spPr bwMode="gray">
          <a:xfrm flipV="1">
            <a:off x="7743890" y="4973534"/>
            <a:ext cx="438912" cy="412282"/>
          </a:xfrm>
          <a:prstGeom prst="straightConnector1">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C1685D-63DE-2B80-6700-81B249119025}"/>
              </a:ext>
            </a:extLst>
          </p:cNvPr>
          <p:cNvSpPr/>
          <p:nvPr/>
        </p:nvSpPr>
        <p:spPr bwMode="gray">
          <a:xfrm>
            <a:off x="8281136" y="4336172"/>
            <a:ext cx="2788942" cy="54711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8" name="Picture 7">
            <a:extLst>
              <a:ext uri="{FF2B5EF4-FFF2-40B4-BE49-F238E27FC236}">
                <a16:creationId xmlns:a16="http://schemas.microsoft.com/office/drawing/2014/main" id="{1059B6D7-A981-81C3-B81A-17E6AB25C794}"/>
              </a:ext>
            </a:extLst>
          </p:cNvPr>
          <p:cNvPicPr>
            <a:picLocks noChangeAspect="1"/>
          </p:cNvPicPr>
          <p:nvPr/>
        </p:nvPicPr>
        <p:blipFill rotWithShape="1">
          <a:blip r:embed="rId3"/>
          <a:srcRect t="7099"/>
          <a:stretch/>
        </p:blipFill>
        <p:spPr>
          <a:xfrm>
            <a:off x="8022210" y="2162317"/>
            <a:ext cx="3490538" cy="1069319"/>
          </a:xfrm>
          <a:prstGeom prst="rect">
            <a:avLst/>
          </a:prstGeom>
          <a:ln>
            <a:solidFill>
              <a:schemeClr val="accent1"/>
            </a:solid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88A3A8B9-36C0-BB7E-575A-1BFED58C28A5}"/>
              </a:ext>
            </a:extLst>
          </p:cNvPr>
          <p:cNvSpPr/>
          <p:nvPr/>
        </p:nvSpPr>
        <p:spPr bwMode="gray">
          <a:xfrm>
            <a:off x="8020573" y="2243580"/>
            <a:ext cx="3520739" cy="80127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0" name="Straight Arrow Connector 9">
            <a:extLst>
              <a:ext uri="{FF2B5EF4-FFF2-40B4-BE49-F238E27FC236}">
                <a16:creationId xmlns:a16="http://schemas.microsoft.com/office/drawing/2014/main" id="{8B74C76D-AD2D-A9A4-D2A3-3229708F3A65}"/>
              </a:ext>
            </a:extLst>
          </p:cNvPr>
          <p:cNvCxnSpPr>
            <a:cxnSpLocks/>
          </p:cNvCxnSpPr>
          <p:nvPr/>
        </p:nvCxnSpPr>
        <p:spPr bwMode="gray">
          <a:xfrm flipV="1">
            <a:off x="7699248" y="3475593"/>
            <a:ext cx="393192" cy="1041543"/>
          </a:xfrm>
          <a:prstGeom prst="straightConnector1">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96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4A9097-6A19-39EE-CED5-1D0A28DD8E7A}"/>
              </a:ext>
            </a:extLst>
          </p:cNvPr>
          <p:cNvSpPr>
            <a:spLocks noGrp="1"/>
          </p:cNvSpPr>
          <p:nvPr>
            <p:ph type="title"/>
          </p:nvPr>
        </p:nvSpPr>
        <p:spPr>
          <a:xfrm>
            <a:off x="1752600" y="3212854"/>
            <a:ext cx="8686800" cy="761747"/>
          </a:xfrm>
        </p:spPr>
        <p:txBody>
          <a:bodyPr/>
          <a:lstStyle/>
          <a:p>
            <a:r>
              <a:rPr lang="en-US" dirty="0"/>
              <a:t>Negated Conjunctions</a:t>
            </a:r>
          </a:p>
        </p:txBody>
      </p:sp>
      <p:sp>
        <p:nvSpPr>
          <p:cNvPr id="2" name="Text Placeholder 1">
            <a:extLst>
              <a:ext uri="{FF2B5EF4-FFF2-40B4-BE49-F238E27FC236}">
                <a16:creationId xmlns:a16="http://schemas.microsoft.com/office/drawing/2014/main" id="{A40FD61C-918C-FD28-4D31-E69214E5B7EA}"/>
              </a:ext>
            </a:extLst>
          </p:cNvPr>
          <p:cNvSpPr>
            <a:spLocks noGrp="1"/>
          </p:cNvSpPr>
          <p:nvPr>
            <p:ph type="body" idx="1"/>
          </p:nvPr>
        </p:nvSpPr>
        <p:spPr/>
        <p:txBody>
          <a:bodyPr/>
          <a:lstStyle/>
          <a:p>
            <a:r>
              <a:rPr lang="en-US" dirty="0"/>
              <a:t>Testing That a Particular Combo Doesn’t Exist</a:t>
            </a:r>
          </a:p>
        </p:txBody>
      </p:sp>
    </p:spTree>
    <p:extLst>
      <p:ext uri="{BB962C8B-B14F-4D97-AF65-F5344CB8AC3E}">
        <p14:creationId xmlns:p14="http://schemas.microsoft.com/office/powerpoint/2010/main" val="239135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384271-B0C2-1C3D-3D4F-C848220E1290}"/>
              </a:ext>
            </a:extLst>
          </p:cNvPr>
          <p:cNvSpPr>
            <a:spLocks noGrp="1"/>
          </p:cNvSpPr>
          <p:nvPr>
            <p:ph type="title"/>
          </p:nvPr>
        </p:nvSpPr>
        <p:spPr/>
        <p:txBody>
          <a:bodyPr/>
          <a:lstStyle/>
          <a:p>
            <a:r>
              <a:rPr lang="en-US" dirty="0"/>
              <a:t>Lesson 08 – Outline</a:t>
            </a:r>
          </a:p>
        </p:txBody>
      </p:sp>
      <p:sp>
        <p:nvSpPr>
          <p:cNvPr id="2" name="Content Placeholder 1">
            <a:extLst>
              <a:ext uri="{FF2B5EF4-FFF2-40B4-BE49-F238E27FC236}">
                <a16:creationId xmlns:a16="http://schemas.microsoft.com/office/drawing/2014/main" id="{D734BCC4-E493-59A9-B0A9-25965A41EBD0}"/>
              </a:ext>
            </a:extLst>
          </p:cNvPr>
          <p:cNvSpPr>
            <a:spLocks noGrp="1"/>
          </p:cNvSpPr>
          <p:nvPr>
            <p:ph idx="1"/>
          </p:nvPr>
        </p:nvSpPr>
        <p:spPr>
          <a:xfrm>
            <a:off x="1524000" y="1557210"/>
            <a:ext cx="9144000" cy="4033965"/>
          </a:xfrm>
        </p:spPr>
        <p:txBody>
          <a:bodyPr>
            <a:normAutofit/>
          </a:bodyPr>
          <a:lstStyle/>
          <a:p>
            <a:r>
              <a:rPr lang="en-US" sz="2800" dirty="0"/>
              <a:t>This lesson explains the following new concepts:</a:t>
            </a:r>
          </a:p>
          <a:p>
            <a:pPr marL="457200" indent="-457200">
              <a:buFont typeface="Arial" panose="020B0604020202020204" pitchFamily="34" charset="0"/>
              <a:buChar char="•"/>
            </a:pPr>
            <a:r>
              <a:rPr lang="en-US" sz="2800" b="0" dirty="0">
                <a:effectLst/>
              </a:rPr>
              <a:t>Organizing and documenting larger agents</a:t>
            </a:r>
          </a:p>
          <a:p>
            <a:pPr marL="457200" indent="-457200">
              <a:buFont typeface="Arial" panose="020B0604020202020204" pitchFamily="34" charset="0"/>
              <a:buChar char="•"/>
            </a:pPr>
            <a:r>
              <a:rPr lang="en-US" sz="2800" b="0" dirty="0">
                <a:effectLst/>
              </a:rPr>
              <a:t>Augmenting operator structures</a:t>
            </a:r>
          </a:p>
          <a:p>
            <a:pPr marL="457200" indent="-457200">
              <a:buFont typeface="Arial" panose="020B0604020202020204" pitchFamily="34" charset="0"/>
              <a:buChar char="•"/>
            </a:pPr>
            <a:r>
              <a:rPr lang="en-US" sz="2800" b="0" dirty="0">
                <a:effectLst/>
              </a:rPr>
              <a:t>Error catching</a:t>
            </a:r>
          </a:p>
          <a:p>
            <a:pPr marL="457200" indent="-457200">
              <a:buFont typeface="Arial" panose="020B0604020202020204" pitchFamily="34" charset="0"/>
              <a:buChar char="•"/>
            </a:pPr>
            <a:r>
              <a:rPr lang="en-US" sz="2800" dirty="0"/>
              <a:t>The </a:t>
            </a:r>
            <a:r>
              <a:rPr lang="en-US" sz="2800" dirty="0" err="1">
                <a:latin typeface="Consolas" panose="020B0609020204030204" pitchFamily="49" charset="0"/>
                <a:ea typeface="Menlo" panose="020B0609030804020204" pitchFamily="49" charset="0"/>
                <a:cs typeface="Menlo" panose="020B0609030804020204" pitchFamily="49" charset="0"/>
              </a:rPr>
              <a:t>cmd</a:t>
            </a:r>
            <a:r>
              <a:rPr lang="en-US" sz="2800" dirty="0"/>
              <a:t> RHS Function</a:t>
            </a:r>
            <a:endParaRPr lang="en-US" sz="2800" b="0" dirty="0">
              <a:effectLst/>
            </a:endParaRPr>
          </a:p>
          <a:p>
            <a:pPr marL="457200" indent="-457200">
              <a:buFont typeface="Arial" panose="020B0604020202020204" pitchFamily="34" charset="0"/>
              <a:buChar char="•"/>
            </a:pPr>
            <a:r>
              <a:rPr lang="en-US" sz="2800" b="0" dirty="0">
                <a:effectLst/>
              </a:rPr>
              <a:t>Parallel summation</a:t>
            </a:r>
          </a:p>
          <a:p>
            <a:pPr marL="457200" indent="-457200">
              <a:buFont typeface="Arial" panose="020B0604020202020204" pitchFamily="34" charset="0"/>
              <a:buChar char="•"/>
            </a:pPr>
            <a:r>
              <a:rPr lang="en-US" sz="2800" dirty="0"/>
              <a:t>Negated conjunctions</a:t>
            </a:r>
            <a:endParaRPr lang="en-US" sz="2800" b="0" dirty="0">
              <a:effectLst/>
            </a:endParaRPr>
          </a:p>
        </p:txBody>
      </p:sp>
    </p:spTree>
    <p:extLst>
      <p:ext uri="{BB962C8B-B14F-4D97-AF65-F5344CB8AC3E}">
        <p14:creationId xmlns:p14="http://schemas.microsoft.com/office/powerpoint/2010/main" val="811936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692EFB-DFE5-A5FD-0878-707C5DC0FC86}"/>
              </a:ext>
            </a:extLst>
          </p:cNvPr>
          <p:cNvSpPr>
            <a:spLocks noGrp="1"/>
          </p:cNvSpPr>
          <p:nvPr>
            <p:ph type="title"/>
          </p:nvPr>
        </p:nvSpPr>
        <p:spPr/>
        <p:txBody>
          <a:bodyPr/>
          <a:lstStyle/>
          <a:p>
            <a:r>
              <a:rPr lang="en-US" dirty="0"/>
              <a:t>Almost There: Returning Results</a:t>
            </a:r>
          </a:p>
        </p:txBody>
      </p:sp>
      <p:sp>
        <p:nvSpPr>
          <p:cNvPr id="2" name="Content Placeholder 1">
            <a:extLst>
              <a:ext uri="{FF2B5EF4-FFF2-40B4-BE49-F238E27FC236}">
                <a16:creationId xmlns:a16="http://schemas.microsoft.com/office/drawing/2014/main" id="{DA4CD2E3-1917-E7ED-874E-C7E26CA8AE86}"/>
              </a:ext>
            </a:extLst>
          </p:cNvPr>
          <p:cNvSpPr>
            <a:spLocks noGrp="1"/>
          </p:cNvSpPr>
          <p:nvPr>
            <p:ph idx="1"/>
          </p:nvPr>
        </p:nvSpPr>
        <p:spPr/>
        <p:txBody>
          <a:bodyPr>
            <a:normAutofit/>
          </a:bodyPr>
          <a:lstStyle/>
          <a:p>
            <a:r>
              <a:rPr lang="en-US" dirty="0"/>
              <a:t>Our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add-attribute</a:t>
            </a:r>
            <a:r>
              <a:rPr lang="en-US" dirty="0">
                <a:latin typeface="Consolas" panose="020B0609020204030204" pitchFamily="49" charset="0"/>
              </a:rPr>
              <a:t>)</a:t>
            </a:r>
            <a:r>
              <a:rPr lang="en-US" dirty="0"/>
              <a:t> operator calculates subtotals now!</a:t>
            </a:r>
          </a:p>
          <a:p>
            <a:pPr marL="285750" indent="-285750">
              <a:buFont typeface="Arial" panose="020B0604020202020204" pitchFamily="34" charset="0"/>
              <a:buChar char="•"/>
            </a:pPr>
            <a:r>
              <a:rPr lang="en-US" dirty="0"/>
              <a:t>The only step remaining for this substate is to return the subtotals to the superstate.</a:t>
            </a:r>
          </a:p>
          <a:p>
            <a:r>
              <a:rPr lang="en-US" dirty="0"/>
              <a:t>We want to return a supplier’s subtotal as soon as all its attributes have been summed.</a:t>
            </a:r>
          </a:p>
          <a:p>
            <a:pPr marL="285750" indent="-285750">
              <a:buFont typeface="Arial" panose="020B0604020202020204" pitchFamily="34" charset="0"/>
              <a:buChar char="•"/>
            </a:pPr>
            <a:r>
              <a:rPr lang="en-US" dirty="0"/>
              <a:t>Return any supplier’s subtotal as soon as there is an “</a:t>
            </a:r>
            <a:r>
              <a:rPr lang="en-US" dirty="0">
                <a:latin typeface="Consolas" panose="020B0609020204030204" pitchFamily="49" charset="0"/>
                <a:ea typeface="Menlo" panose="020B0609030804020204" pitchFamily="49" charset="0"/>
                <a:cs typeface="Menlo" panose="020B0609030804020204" pitchFamily="49" charset="0"/>
              </a:rPr>
              <a:t>^addends-summed</a:t>
            </a:r>
            <a:r>
              <a:rPr lang="en-US" dirty="0"/>
              <a:t>” WME for each of its attributes for this substate’s weight.</a:t>
            </a:r>
          </a:p>
          <a:p>
            <a:endParaRPr lang="en-US" dirty="0"/>
          </a:p>
          <a:p>
            <a:r>
              <a:rPr lang="en-US" dirty="0"/>
              <a:t>Can we use another apply rule to do that?</a:t>
            </a:r>
          </a:p>
          <a:p>
            <a:pPr marL="285750" indent="-285750">
              <a:buFont typeface="Arial" panose="020B0604020202020204" pitchFamily="34" charset="0"/>
              <a:buChar char="•"/>
            </a:pPr>
            <a:r>
              <a:rPr lang="en-US" dirty="0"/>
              <a:t>Not easily: Our proposal retracts as soon as the </a:t>
            </a:r>
            <a:r>
              <a:rPr lang="en-US" dirty="0">
                <a:latin typeface="Consolas" panose="020B0609020204030204" pitchFamily="49" charset="0"/>
                <a:ea typeface="Menlo" panose="020B0609030804020204" pitchFamily="49" charset="0"/>
                <a:cs typeface="Menlo" panose="020B0609030804020204" pitchFamily="49" charset="0"/>
              </a:rPr>
              <a:t>^addends-summed</a:t>
            </a:r>
            <a:r>
              <a:rPr lang="en-US" dirty="0"/>
              <a:t> WME is added.</a:t>
            </a:r>
          </a:p>
          <a:p>
            <a:pPr marL="514350" lvl="1" indent="-285750"/>
            <a:r>
              <a:rPr lang="en-US" dirty="0"/>
              <a:t>The operator will end before an apply rule could react to </a:t>
            </a:r>
            <a:r>
              <a:rPr lang="en-US" dirty="0">
                <a:latin typeface="Consolas" panose="020B0609020204030204" pitchFamily="49" charset="0"/>
                <a:ea typeface="Menlo" panose="020B0609030804020204" pitchFamily="49" charset="0"/>
                <a:cs typeface="Menlo" panose="020B0609030804020204" pitchFamily="49" charset="0"/>
              </a:rPr>
              <a:t>^addends-summed</a:t>
            </a:r>
            <a:r>
              <a:rPr lang="en-US" dirty="0"/>
              <a:t>.</a:t>
            </a:r>
          </a:p>
          <a:p>
            <a:r>
              <a:rPr lang="en-US" dirty="0"/>
              <a:t>The simplest approach is to instead use an elaboration.</a:t>
            </a:r>
          </a:p>
          <a:p>
            <a:pPr marL="285750" indent="-285750">
              <a:buFont typeface="Arial" panose="020B0604020202020204" pitchFamily="34" charset="0"/>
              <a:buChar char="•"/>
            </a:pPr>
            <a:r>
              <a:rPr lang="en-US" dirty="0"/>
              <a:t>It can return the results whether an operator is selected or not.</a:t>
            </a:r>
          </a:p>
        </p:txBody>
      </p:sp>
    </p:spTree>
    <p:extLst>
      <p:ext uri="{BB962C8B-B14F-4D97-AF65-F5344CB8AC3E}">
        <p14:creationId xmlns:p14="http://schemas.microsoft.com/office/powerpoint/2010/main" val="4167998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3D6C4F-5B1C-9F61-37E4-5921D31A6C47}"/>
              </a:ext>
            </a:extLst>
          </p:cNvPr>
          <p:cNvSpPr>
            <a:spLocks noGrp="1"/>
          </p:cNvSpPr>
          <p:nvPr>
            <p:ph type="title"/>
          </p:nvPr>
        </p:nvSpPr>
        <p:spPr/>
        <p:txBody>
          <a:bodyPr/>
          <a:lstStyle/>
          <a:p>
            <a:r>
              <a:rPr lang="en-US" dirty="0"/>
              <a:t>Detecting Completion</a:t>
            </a:r>
          </a:p>
        </p:txBody>
      </p:sp>
      <p:sp>
        <p:nvSpPr>
          <p:cNvPr id="2" name="Content Placeholder 1">
            <a:extLst>
              <a:ext uri="{FF2B5EF4-FFF2-40B4-BE49-F238E27FC236}">
                <a16:creationId xmlns:a16="http://schemas.microsoft.com/office/drawing/2014/main" id="{0748A90C-C933-E095-54F3-D27B3AB05AC0}"/>
              </a:ext>
            </a:extLst>
          </p:cNvPr>
          <p:cNvSpPr>
            <a:spLocks noGrp="1"/>
          </p:cNvSpPr>
          <p:nvPr>
            <p:ph idx="1"/>
          </p:nvPr>
        </p:nvSpPr>
        <p:spPr>
          <a:xfrm>
            <a:off x="1524000" y="1207009"/>
            <a:ext cx="9144000" cy="3097154"/>
          </a:xfrm>
        </p:spPr>
        <p:txBody>
          <a:bodyPr>
            <a:normAutofit/>
          </a:bodyPr>
          <a:lstStyle/>
          <a:p>
            <a:r>
              <a:rPr lang="en-US" dirty="0"/>
              <a:t>A more formal way to say that there is an </a:t>
            </a:r>
            <a:r>
              <a:rPr lang="en-US" dirty="0">
                <a:latin typeface="Consolas" panose="020B0609020204030204" pitchFamily="49" charset="0"/>
                <a:ea typeface="Menlo" panose="020B0609030804020204" pitchFamily="49" charset="0"/>
                <a:cs typeface="Menlo" panose="020B0609030804020204" pitchFamily="49" charset="0"/>
              </a:rPr>
              <a:t>^addends-summed</a:t>
            </a:r>
            <a:r>
              <a:rPr lang="en-US" dirty="0"/>
              <a:t> WME for each of a supplier’s attributes for the substate’s weight is as follows:</a:t>
            </a:r>
          </a:p>
          <a:p>
            <a:pPr marL="285750" indent="-285750">
              <a:buFont typeface="Arial" panose="020B0604020202020204" pitchFamily="34" charset="0"/>
              <a:buChar char="•"/>
            </a:pPr>
            <a:r>
              <a:rPr lang="en-US" dirty="0"/>
              <a:t>For a given supplier’s subtotal and a given substate’s weight, </a:t>
            </a:r>
            <a:br>
              <a:rPr lang="en-US" dirty="0"/>
            </a:br>
            <a:r>
              <a:rPr lang="en-US" dirty="0"/>
              <a:t>It is </a:t>
            </a:r>
            <a:r>
              <a:rPr lang="en-US" b="1" dirty="0"/>
              <a:t>NOT</a:t>
            </a:r>
            <a:r>
              <a:rPr lang="en-US" dirty="0"/>
              <a:t> the case that:</a:t>
            </a:r>
          </a:p>
          <a:p>
            <a:pPr marL="571500" lvl="1" indent="-342900">
              <a:buFont typeface="+mj-lt"/>
              <a:buAutoNum type="arabicPeriod"/>
            </a:pPr>
            <a:r>
              <a:rPr lang="en-US" dirty="0"/>
              <a:t>The supplier has an attribute score for that weight, </a:t>
            </a:r>
            <a:r>
              <a:rPr lang="en-US" b="1" dirty="0"/>
              <a:t>AND</a:t>
            </a:r>
            <a:r>
              <a:rPr lang="en-US" dirty="0"/>
              <a:t> </a:t>
            </a:r>
          </a:p>
          <a:p>
            <a:pPr marL="571500" lvl="1" indent="-342900">
              <a:buFont typeface="+mj-lt"/>
              <a:buAutoNum type="arabicPeriod"/>
            </a:pPr>
            <a:r>
              <a:rPr lang="en-US" dirty="0"/>
              <a:t>There is no </a:t>
            </a:r>
            <a:r>
              <a:rPr lang="en-US" dirty="0">
                <a:latin typeface="Consolas" panose="020B0609020204030204" pitchFamily="49" charset="0"/>
                <a:ea typeface="Menlo" panose="020B0609030804020204" pitchFamily="49" charset="0"/>
                <a:cs typeface="Menlo" panose="020B0609030804020204" pitchFamily="49" charset="0"/>
              </a:rPr>
              <a:t>^addends-summed</a:t>
            </a:r>
            <a:r>
              <a:rPr lang="en-US" dirty="0"/>
              <a:t> WME for that attribute.</a:t>
            </a:r>
            <a:br>
              <a:rPr lang="en-US" dirty="0"/>
            </a:br>
            <a:endParaRPr lang="en-US" dirty="0"/>
          </a:p>
          <a:p>
            <a:r>
              <a:rPr lang="en-US" dirty="0"/>
              <a:t>This is a bit more complex than LHS tests we’ve worked with so far.</a:t>
            </a:r>
          </a:p>
          <a:p>
            <a:pPr marL="285750" indent="-285750">
              <a:buFont typeface="Arial" panose="020B0604020202020204" pitchFamily="34" charset="0"/>
              <a:buChar char="•"/>
            </a:pPr>
            <a:r>
              <a:rPr lang="en-US" dirty="0"/>
              <a:t>Notice that neither of the following would work:</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5089EB11-2117-74B3-5F73-6CCE6EAFD8C6}"/>
              </a:ext>
            </a:extLst>
          </p:cNvPr>
          <p:cNvSpPr txBox="1"/>
          <p:nvPr/>
        </p:nvSpPr>
        <p:spPr bwMode="gray">
          <a:xfrm>
            <a:off x="1682496" y="4304162"/>
            <a:ext cx="3776675" cy="1092607"/>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vert="horz" wrap="none" lIns="0" tIns="0" rIns="0" bIns="0" rtlCol="0">
            <a:spAutoFit/>
          </a:bodyPr>
          <a:lstStyle/>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(&lt;s&gt; ^weight &lt;weight&gt;</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^priorities.&lt;</a:t>
            </a:r>
            <a:r>
              <a:rPr lang="en-US" sz="1400" dirty="0" err="1">
                <a:latin typeface="Consolas" panose="020B0609020204030204" pitchFamily="49" charset="0"/>
                <a:ea typeface="Menlo" panose="020B0609030804020204" pitchFamily="49" charset="0"/>
                <a:cs typeface="Menlo" panose="020B0609030804020204" pitchFamily="49" charset="0"/>
              </a:rPr>
              <a:t>attr</a:t>
            </a:r>
            <a:r>
              <a:rPr lang="en-US" sz="1400" dirty="0">
                <a:latin typeface="Consolas" panose="020B0609020204030204" pitchFamily="49" charset="0"/>
                <a:ea typeface="Menlo" panose="020B0609030804020204" pitchFamily="49" charset="0"/>
                <a:cs typeface="Menlo" panose="020B0609030804020204" pitchFamily="49" charset="0"/>
              </a:rPr>
              <a:t>&gt; &lt;weight&gt;</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r>
              <a:rPr lang="en-US" sz="1400" dirty="0" err="1">
                <a:latin typeface="Consolas" panose="020B0609020204030204" pitchFamily="49" charset="0"/>
                <a:ea typeface="Menlo" panose="020B0609030804020204" pitchFamily="49" charset="0"/>
                <a:cs typeface="Menlo" panose="020B0609030804020204" pitchFamily="49" charset="0"/>
              </a:rPr>
              <a:t>subtotal.supplier</a:t>
            </a:r>
            <a:r>
              <a:rPr lang="en-US" sz="1400" dirty="0">
                <a:latin typeface="Consolas" panose="020B0609020204030204" pitchFamily="49" charset="0"/>
                <a:ea typeface="Menlo" panose="020B0609030804020204" pitchFamily="49" charset="0"/>
                <a:cs typeface="Menlo" panose="020B0609030804020204" pitchFamily="49" charset="0"/>
              </a:rPr>
              <a:t>.&lt;</a:t>
            </a:r>
            <a:r>
              <a:rPr lang="en-US" sz="1400" dirty="0" err="1">
                <a:latin typeface="Consolas" panose="020B0609020204030204" pitchFamily="49" charset="0"/>
                <a:ea typeface="Menlo" panose="020B0609030804020204" pitchFamily="49" charset="0"/>
                <a:cs typeface="Menlo" panose="020B0609030804020204" pitchFamily="49" charset="0"/>
              </a:rPr>
              <a:t>attr</a:t>
            </a:r>
            <a:r>
              <a:rPr lang="en-US" sz="1400" dirty="0">
                <a:latin typeface="Consolas" panose="020B0609020204030204" pitchFamily="49" charset="0"/>
                <a:ea typeface="Menlo" panose="020B0609030804020204" pitchFamily="49" charset="0"/>
                <a:cs typeface="Menlo" panose="020B0609030804020204" pitchFamily="49" charset="0"/>
              </a:rPr>
              <a:t>&gt; &lt;score&gt;</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^addends-summed &lt;</a:t>
            </a:r>
            <a:r>
              <a:rPr lang="en-US" sz="1400" dirty="0" err="1">
                <a:latin typeface="Consolas" panose="020B0609020204030204" pitchFamily="49" charset="0"/>
                <a:ea typeface="Menlo" panose="020B0609030804020204" pitchFamily="49" charset="0"/>
                <a:cs typeface="Menlo" panose="020B0609030804020204" pitchFamily="49" charset="0"/>
              </a:rPr>
              <a:t>attr</a:t>
            </a:r>
            <a:r>
              <a:rPr lang="en-US" sz="1400" dirty="0">
                <a:latin typeface="Consolas" panose="020B0609020204030204" pitchFamily="49" charset="0"/>
                <a:ea typeface="Menlo" panose="020B0609030804020204" pitchFamily="49" charset="0"/>
                <a:cs typeface="Menlo" panose="020B0609030804020204" pitchFamily="49" charset="0"/>
              </a:rPr>
              <a:t>&gt;)</a:t>
            </a:r>
          </a:p>
        </p:txBody>
      </p:sp>
      <p:sp>
        <p:nvSpPr>
          <p:cNvPr id="5" name="TextBox 4">
            <a:extLst>
              <a:ext uri="{FF2B5EF4-FFF2-40B4-BE49-F238E27FC236}">
                <a16:creationId xmlns:a16="http://schemas.microsoft.com/office/drawing/2014/main" id="{2BD7F623-EBC8-344D-54CC-0F2DAA32A18A}"/>
              </a:ext>
            </a:extLst>
          </p:cNvPr>
          <p:cNvSpPr txBox="1"/>
          <p:nvPr/>
        </p:nvSpPr>
        <p:spPr bwMode="gray">
          <a:xfrm>
            <a:off x="6592824" y="4304162"/>
            <a:ext cx="3776675" cy="1092607"/>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vert="horz" wrap="none" lIns="0" tIns="0" rIns="0" bIns="0" rtlCol="0">
            <a:spAutoFit/>
          </a:bodyPr>
          <a:lstStyle/>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(&lt;s&gt; ^weight &lt;weight&gt;</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^priorities.&lt;</a:t>
            </a:r>
            <a:r>
              <a:rPr lang="en-US" sz="1400" dirty="0" err="1">
                <a:latin typeface="Consolas" panose="020B0609020204030204" pitchFamily="49" charset="0"/>
                <a:ea typeface="Menlo" panose="020B0609030804020204" pitchFamily="49" charset="0"/>
                <a:cs typeface="Menlo" panose="020B0609030804020204" pitchFamily="49" charset="0"/>
              </a:rPr>
              <a:t>attr</a:t>
            </a:r>
            <a:r>
              <a:rPr lang="en-US" sz="1400" dirty="0">
                <a:latin typeface="Consolas" panose="020B0609020204030204" pitchFamily="49" charset="0"/>
                <a:ea typeface="Menlo" panose="020B0609030804020204" pitchFamily="49" charset="0"/>
                <a:cs typeface="Menlo" panose="020B0609030804020204" pitchFamily="49" charset="0"/>
              </a:rPr>
              <a:t>&gt; &lt;weight&gt;</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r>
              <a:rPr lang="en-US" sz="1400" dirty="0" err="1">
                <a:latin typeface="Consolas" panose="020B0609020204030204" pitchFamily="49" charset="0"/>
                <a:ea typeface="Menlo" panose="020B0609030804020204" pitchFamily="49" charset="0"/>
                <a:cs typeface="Menlo" panose="020B0609030804020204" pitchFamily="49" charset="0"/>
              </a:rPr>
              <a:t>subtotal.supplier</a:t>
            </a:r>
            <a:r>
              <a:rPr lang="en-US" sz="1400" dirty="0">
                <a:latin typeface="Consolas" panose="020B0609020204030204" pitchFamily="49" charset="0"/>
                <a:ea typeface="Menlo" panose="020B0609030804020204" pitchFamily="49" charset="0"/>
                <a:cs typeface="Menlo" panose="020B0609030804020204" pitchFamily="49" charset="0"/>
              </a:rPr>
              <a:t>.&lt;</a:t>
            </a:r>
            <a:r>
              <a:rPr lang="en-US" sz="1400" dirty="0" err="1">
                <a:latin typeface="Consolas" panose="020B0609020204030204" pitchFamily="49" charset="0"/>
                <a:ea typeface="Menlo" panose="020B0609030804020204" pitchFamily="49" charset="0"/>
                <a:cs typeface="Menlo" panose="020B0609030804020204" pitchFamily="49" charset="0"/>
              </a:rPr>
              <a:t>attr</a:t>
            </a:r>
            <a:r>
              <a:rPr lang="en-US" sz="1400" dirty="0">
                <a:latin typeface="Consolas" panose="020B0609020204030204" pitchFamily="49" charset="0"/>
                <a:ea typeface="Menlo" panose="020B0609030804020204" pitchFamily="49" charset="0"/>
                <a:cs typeface="Menlo" panose="020B0609030804020204" pitchFamily="49" charset="0"/>
              </a:rPr>
              <a:t>&gt; &lt;score&gt;</a:t>
            </a:r>
          </a:p>
          <a:p>
            <a:pPr algn="l">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-^addends-summed &lt;</a:t>
            </a:r>
            <a:r>
              <a:rPr lang="en-US" sz="1400" dirty="0" err="1">
                <a:latin typeface="Consolas" panose="020B0609020204030204" pitchFamily="49" charset="0"/>
                <a:ea typeface="Menlo" panose="020B0609030804020204" pitchFamily="49" charset="0"/>
                <a:cs typeface="Menlo" panose="020B0609030804020204" pitchFamily="49" charset="0"/>
              </a:rPr>
              <a:t>attr</a:t>
            </a:r>
            <a:r>
              <a:rPr lang="en-US" sz="1400" dirty="0">
                <a:latin typeface="Consolas" panose="020B0609020204030204" pitchFamily="49" charset="0"/>
                <a:ea typeface="Menlo" panose="020B0609030804020204" pitchFamily="49" charset="0"/>
                <a:cs typeface="Menlo" panose="020B0609030804020204" pitchFamily="49" charset="0"/>
              </a:rPr>
              <a:t>&gt;)</a:t>
            </a:r>
          </a:p>
        </p:txBody>
      </p:sp>
      <p:sp>
        <p:nvSpPr>
          <p:cNvPr id="6" name="Rectangle 5">
            <a:extLst>
              <a:ext uri="{FF2B5EF4-FFF2-40B4-BE49-F238E27FC236}">
                <a16:creationId xmlns:a16="http://schemas.microsoft.com/office/drawing/2014/main" id="{B2FDE627-D171-DBFE-943D-68D4C07C90E2}"/>
              </a:ext>
            </a:extLst>
          </p:cNvPr>
          <p:cNvSpPr/>
          <p:nvPr/>
        </p:nvSpPr>
        <p:spPr bwMode="gray">
          <a:xfrm>
            <a:off x="2048455" y="5487295"/>
            <a:ext cx="3241925" cy="55438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“Any 1 attribute has a matching </a:t>
            </a:r>
            <a:r>
              <a:rPr lang="en-US" sz="1600" b="1" dirty="0">
                <a:solidFill>
                  <a:schemeClr val="accent6"/>
                </a:solidFill>
                <a:latin typeface="Consolas" panose="020B0609020204030204" pitchFamily="49" charset="0"/>
                <a:ea typeface="Menlo" panose="020B0609030804020204" pitchFamily="49" charset="0"/>
                <a:cs typeface="Menlo" panose="020B0609030804020204" pitchFamily="49" charset="0"/>
              </a:rPr>
              <a:t>^addends-summed</a:t>
            </a:r>
            <a:r>
              <a:rPr lang="en-US" sz="1600" b="1" dirty="0">
                <a:solidFill>
                  <a:schemeClr val="accent6"/>
                </a:solidFill>
                <a:latin typeface="+mj-lt"/>
                <a:ea typeface="Menlo" panose="020B0609030804020204" pitchFamily="49" charset="0"/>
                <a:cs typeface="Menlo" panose="020B0609030804020204" pitchFamily="49" charset="0"/>
              </a:rPr>
              <a:t>.”</a:t>
            </a:r>
            <a:endParaRPr lang="en-US" sz="1600" b="1" dirty="0">
              <a:solidFill>
                <a:schemeClr val="accent6"/>
              </a:solidFill>
              <a:latin typeface="Consolas" panose="020B0609020204030204" pitchFamily="49" charset="0"/>
              <a:ea typeface="Menlo" panose="020B0609030804020204" pitchFamily="49" charset="0"/>
              <a:cs typeface="Menlo" panose="020B0609030804020204" pitchFamily="49" charset="0"/>
            </a:endParaRPr>
          </a:p>
        </p:txBody>
      </p:sp>
      <p:sp>
        <p:nvSpPr>
          <p:cNvPr id="7" name="Rectangle 6">
            <a:extLst>
              <a:ext uri="{FF2B5EF4-FFF2-40B4-BE49-F238E27FC236}">
                <a16:creationId xmlns:a16="http://schemas.microsoft.com/office/drawing/2014/main" id="{0AA9934C-E51A-5D0F-C44C-CED1D9557B92}"/>
              </a:ext>
            </a:extLst>
          </p:cNvPr>
          <p:cNvSpPr/>
          <p:nvPr/>
        </p:nvSpPr>
        <p:spPr bwMode="gray">
          <a:xfrm>
            <a:off x="6958783" y="5487296"/>
            <a:ext cx="3241925" cy="554381"/>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“Any 1 attribute is missing a matching </a:t>
            </a:r>
            <a:r>
              <a:rPr lang="en-US" sz="1600" b="1" dirty="0">
                <a:solidFill>
                  <a:schemeClr val="accent6"/>
                </a:solidFill>
                <a:latin typeface="Consolas" panose="020B0609020204030204" pitchFamily="49" charset="0"/>
                <a:ea typeface="Menlo" panose="020B0609030804020204" pitchFamily="49" charset="0"/>
                <a:cs typeface="Menlo" panose="020B0609030804020204" pitchFamily="49" charset="0"/>
              </a:rPr>
              <a:t>^addends-summed</a:t>
            </a:r>
            <a:r>
              <a:rPr lang="en-US" sz="1600" b="1" dirty="0">
                <a:solidFill>
                  <a:schemeClr val="accent6"/>
                </a:solidFill>
                <a:latin typeface="+mj-lt"/>
                <a:ea typeface="Menlo" panose="020B0609030804020204" pitchFamily="49" charset="0"/>
                <a:cs typeface="Menlo" panose="020B0609030804020204" pitchFamily="49" charset="0"/>
              </a:rPr>
              <a:t>.”</a:t>
            </a:r>
            <a:endParaRPr lang="en-US" sz="1600" b="1" dirty="0">
              <a:solidFill>
                <a:schemeClr val="accent6"/>
              </a:solidFill>
              <a:latin typeface="Consolas" panose="020B0609020204030204" pitchFamily="49" charset="0"/>
              <a:ea typeface="Menlo" panose="020B0609030804020204" pitchFamily="49" charset="0"/>
              <a:cs typeface="Menlo" panose="020B0609030804020204" pitchFamily="49" charset="0"/>
            </a:endParaRPr>
          </a:p>
        </p:txBody>
      </p:sp>
      <p:sp>
        <p:nvSpPr>
          <p:cNvPr id="8" name="TextBox 7">
            <a:extLst>
              <a:ext uri="{FF2B5EF4-FFF2-40B4-BE49-F238E27FC236}">
                <a16:creationId xmlns:a16="http://schemas.microsoft.com/office/drawing/2014/main" id="{D5772CE4-AD36-2AC2-722F-61732B6EB389}"/>
              </a:ext>
            </a:extLst>
          </p:cNvPr>
          <p:cNvSpPr txBox="1"/>
          <p:nvPr/>
        </p:nvSpPr>
        <p:spPr bwMode="gray">
          <a:xfrm>
            <a:off x="1243993" y="4850465"/>
            <a:ext cx="483476" cy="646331"/>
          </a:xfrm>
          <a:prstGeom prst="rect">
            <a:avLst/>
          </a:prstGeom>
          <a:noFill/>
        </p:spPr>
        <p:txBody>
          <a:bodyPr wrap="square">
            <a:spAutoFit/>
          </a:bodyPr>
          <a:lstStyle/>
          <a:p>
            <a:pPr algn="ct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sym typeface="Wingdings" panose="05000000000000000000" pitchFamily="2" charset="2"/>
              </a:rPr>
              <a:t></a:t>
            </a:r>
            <a:endParaRPr lang="en-US" sz="3600" dirty="0"/>
          </a:p>
        </p:txBody>
      </p:sp>
      <p:sp>
        <p:nvSpPr>
          <p:cNvPr id="9" name="TextBox 8">
            <a:extLst>
              <a:ext uri="{FF2B5EF4-FFF2-40B4-BE49-F238E27FC236}">
                <a16:creationId xmlns:a16="http://schemas.microsoft.com/office/drawing/2014/main" id="{BF2CE2D1-9509-F0C9-4EE1-706F0C2B82AE}"/>
              </a:ext>
            </a:extLst>
          </p:cNvPr>
          <p:cNvSpPr txBox="1"/>
          <p:nvPr/>
        </p:nvSpPr>
        <p:spPr bwMode="gray">
          <a:xfrm>
            <a:off x="6136033" y="4850465"/>
            <a:ext cx="483476" cy="646331"/>
          </a:xfrm>
          <a:prstGeom prst="rect">
            <a:avLst/>
          </a:prstGeom>
          <a:noFill/>
        </p:spPr>
        <p:txBody>
          <a:bodyPr wrap="square">
            <a:spAutoFit/>
          </a:bodyPr>
          <a:lstStyle/>
          <a:p>
            <a:pPr algn="ct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sym typeface="Wingdings" panose="05000000000000000000" pitchFamily="2" charset="2"/>
              </a:rPr>
              <a:t> </a:t>
            </a:r>
            <a:endParaRPr lang="en-US" sz="3600" dirty="0"/>
          </a:p>
        </p:txBody>
      </p:sp>
    </p:spTree>
    <p:extLst>
      <p:ext uri="{BB962C8B-B14F-4D97-AF65-F5344CB8AC3E}">
        <p14:creationId xmlns:p14="http://schemas.microsoft.com/office/powerpoint/2010/main" val="919600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3453F-1B32-1B01-4B09-936529472FA0}"/>
              </a:ext>
            </a:extLst>
          </p:cNvPr>
          <p:cNvSpPr>
            <a:spLocks noGrp="1"/>
          </p:cNvSpPr>
          <p:nvPr>
            <p:ph type="title"/>
          </p:nvPr>
        </p:nvSpPr>
        <p:spPr/>
        <p:txBody>
          <a:bodyPr/>
          <a:lstStyle/>
          <a:p>
            <a:r>
              <a:rPr lang="en-US" dirty="0"/>
              <a:t>Negated Conjunctions</a:t>
            </a:r>
          </a:p>
        </p:txBody>
      </p:sp>
      <p:sp>
        <p:nvSpPr>
          <p:cNvPr id="2" name="Content Placeholder 1">
            <a:extLst>
              <a:ext uri="{FF2B5EF4-FFF2-40B4-BE49-F238E27FC236}">
                <a16:creationId xmlns:a16="http://schemas.microsoft.com/office/drawing/2014/main" id="{8EAC439B-FAEC-422C-FF5F-7F17966AA712}"/>
              </a:ext>
            </a:extLst>
          </p:cNvPr>
          <p:cNvSpPr>
            <a:spLocks noGrp="1"/>
          </p:cNvSpPr>
          <p:nvPr>
            <p:ph idx="1"/>
          </p:nvPr>
        </p:nvSpPr>
        <p:spPr/>
        <p:txBody>
          <a:bodyPr>
            <a:normAutofit/>
          </a:bodyPr>
          <a:lstStyle/>
          <a:p>
            <a:r>
              <a:rPr lang="en-US" dirty="0"/>
              <a:t>In Lesson 03 we learned about negative WME tests.</a:t>
            </a:r>
          </a:p>
          <a:p>
            <a:pPr marL="285750" indent="-285750">
              <a:buFont typeface="Arial" panose="020B0604020202020204" pitchFamily="34" charset="0"/>
              <a:buChar char="•"/>
            </a:pPr>
            <a:r>
              <a:rPr lang="en-US" dirty="0"/>
              <a:t>e.g. “</a:t>
            </a:r>
            <a:r>
              <a:rPr lang="en-US" b="1" dirty="0">
                <a:latin typeface="Consolas" panose="020B0609020204030204" pitchFamily="49" charset="0"/>
                <a:ea typeface="Menlo" panose="020B0609030804020204" pitchFamily="49" charset="0"/>
                <a:cs typeface="Menlo" panose="020B060903080402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&lt;s&gt; ^fizz |buzz|</a:t>
            </a:r>
            <a:r>
              <a:rPr lang="en-US" b="1" dirty="0">
                <a:latin typeface="Consolas" panose="020B0609020204030204" pitchFamily="49" charset="0"/>
                <a:ea typeface="Menlo" panose="020B0609030804020204" pitchFamily="49" charset="0"/>
                <a:cs typeface="Menlo" panose="020B0609030804020204" pitchFamily="49" charset="0"/>
              </a:rPr>
              <a:t>)</a:t>
            </a:r>
            <a:r>
              <a:rPr lang="en-US" dirty="0"/>
              <a:t>”</a:t>
            </a:r>
          </a:p>
          <a:p>
            <a:r>
              <a:rPr lang="en-US" dirty="0"/>
              <a:t>In Lesson 07 we learned about condition conjunctions.</a:t>
            </a:r>
          </a:p>
          <a:p>
            <a:pPr marL="285750" indent="-285750">
              <a:buFont typeface="Arial" panose="020B0604020202020204" pitchFamily="34" charset="0"/>
              <a:buChar char="•"/>
            </a:pPr>
            <a:r>
              <a:rPr lang="en-US" dirty="0"/>
              <a:t>e.g. “</a:t>
            </a:r>
            <a:r>
              <a:rPr lang="en-US" dirty="0">
                <a:latin typeface="Consolas" panose="020B0609020204030204" pitchFamily="49" charset="0"/>
                <a:ea typeface="Menlo" panose="020B0609030804020204" pitchFamily="49" charset="0"/>
                <a:cs typeface="Menlo" panose="020B0609030804020204" pitchFamily="49" charset="0"/>
              </a:rPr>
              <a:t>(&lt;s&gt; ^fizz </a:t>
            </a:r>
            <a:r>
              <a:rPr lang="en-US" b="1" dirty="0">
                <a:latin typeface="Consolas" panose="020B0609020204030204" pitchFamily="49" charset="0"/>
                <a:ea typeface="Menlo" panose="020B0609030804020204" pitchFamily="49" charset="0"/>
                <a:cs typeface="Menlo" panose="020B060903080402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&lt;buzz&gt; &lt;&gt; |</a:t>
            </a:r>
            <a:r>
              <a:rPr lang="en-US" dirty="0" err="1">
                <a:latin typeface="Consolas" panose="020B0609020204030204" pitchFamily="49" charset="0"/>
                <a:ea typeface="Menlo" panose="020B0609030804020204" pitchFamily="49" charset="0"/>
                <a:cs typeface="Menlo" panose="020B0609030804020204" pitchFamily="49" charset="0"/>
              </a:rPr>
              <a:t>bizz</a:t>
            </a:r>
            <a:r>
              <a:rPr lang="en-US" dirty="0">
                <a:latin typeface="Consolas" panose="020B0609020204030204" pitchFamily="49" charset="0"/>
                <a:ea typeface="Menlo" panose="020B0609030804020204" pitchFamily="49" charset="0"/>
                <a:cs typeface="Menlo" panose="020B0609030804020204" pitchFamily="49" charset="0"/>
              </a:rPr>
              <a:t>|</a:t>
            </a:r>
            <a:r>
              <a:rPr lang="en-US" b="1" dirty="0">
                <a:latin typeface="Consolas" panose="020B0609020204030204" pitchFamily="49" charset="0"/>
                <a:ea typeface="Menlo" panose="020B0609030804020204" pitchFamily="49" charset="0"/>
                <a:cs typeface="Menlo" panose="020B060903080402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a:t>
            </a:r>
            <a:r>
              <a:rPr lang="en-US" dirty="0"/>
              <a:t>”</a:t>
            </a:r>
          </a:p>
          <a:p>
            <a:endParaRPr lang="en-US" dirty="0"/>
          </a:p>
          <a:p>
            <a:r>
              <a:rPr lang="en-US" dirty="0"/>
              <a:t>Soar lets you surround whole WME blocks with “</a:t>
            </a:r>
            <a:r>
              <a:rPr lang="en-US" b="1" dirty="0"/>
              <a:t>{ }</a:t>
            </a:r>
            <a:r>
              <a:rPr lang="en-US" dirty="0"/>
              <a:t>” brackets to form a conjunction that you can negate!</a:t>
            </a:r>
          </a:p>
          <a:p>
            <a:pPr marL="285750" indent="-285750">
              <a:buFont typeface="Arial" panose="020B0604020202020204" pitchFamily="34" charset="0"/>
              <a:buChar char="•"/>
            </a:pPr>
            <a:r>
              <a:rPr lang="en-US" dirty="0"/>
              <a:t>e.g. “</a:t>
            </a:r>
            <a:r>
              <a:rPr lang="en-US" b="1" dirty="0">
                <a:latin typeface="Consolas" panose="020B0609020204030204" pitchFamily="49" charset="0"/>
                <a:ea typeface="Menlo" panose="020B0609030804020204" pitchFamily="49" charset="0"/>
                <a:cs typeface="Menlo" panose="020B060903080402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(&lt;s&gt; ^fizz &lt;buzz&gt;</a:t>
            </a:r>
            <a:br>
              <a:rPr lang="en-US" dirty="0">
                <a:latin typeface="Consolas" panose="020B0609020204030204" pitchFamily="49" charset="0"/>
                <a:ea typeface="Menlo" panose="020B0609030804020204" pitchFamily="49" charset="0"/>
                <a:cs typeface="Menlo" panose="020B0609030804020204" pitchFamily="49" charset="0"/>
              </a:rPr>
            </a:br>
            <a:r>
              <a:rPr lang="en-US" dirty="0">
                <a:latin typeface="Consolas" panose="020B0609020204030204" pitchFamily="49" charset="0"/>
                <a:ea typeface="Menlo" panose="020B0609030804020204" pitchFamily="49" charset="0"/>
                <a:cs typeface="Menlo" panose="020B0609030804020204" pitchFamily="49" charset="0"/>
              </a:rPr>
              <a:t>           ^child &lt;c&gt;)</a:t>
            </a:r>
            <a:br>
              <a:rPr lang="en-US" dirty="0">
                <a:latin typeface="Consolas" panose="020B0609020204030204" pitchFamily="49" charset="0"/>
                <a:ea typeface="Menlo" panose="020B0609030804020204" pitchFamily="49" charset="0"/>
                <a:cs typeface="Menlo" panose="020B0609030804020204" pitchFamily="49" charset="0"/>
              </a:rPr>
            </a:br>
            <a:r>
              <a:rPr lang="en-US" dirty="0">
                <a:latin typeface="Consolas" panose="020B0609020204030204" pitchFamily="49" charset="0"/>
                <a:ea typeface="Menlo" panose="020B0609030804020204" pitchFamily="49" charset="0"/>
                <a:cs typeface="Menlo" panose="020B0609030804020204" pitchFamily="49" charset="0"/>
              </a:rPr>
              <a:t>      (&lt;c&gt; ^fizz &lt;buzz&gt;)</a:t>
            </a:r>
            <a:r>
              <a:rPr lang="en-US" b="1" dirty="0">
                <a:latin typeface="Consolas" panose="020B0609020204030204" pitchFamily="49" charset="0"/>
                <a:ea typeface="Menlo" panose="020B0609030804020204" pitchFamily="49" charset="0"/>
                <a:cs typeface="Menlo" panose="020B0609030804020204" pitchFamily="49" charset="0"/>
              </a:rPr>
              <a:t>}</a:t>
            </a:r>
            <a:r>
              <a:rPr lang="en-US" dirty="0"/>
              <a:t>”</a:t>
            </a:r>
          </a:p>
          <a:p>
            <a:pPr marL="285750" indent="-285750">
              <a:buFont typeface="Arial" panose="020B0604020202020204" pitchFamily="34" charset="0"/>
              <a:buChar char="•"/>
            </a:pPr>
            <a:r>
              <a:rPr lang="en-US" dirty="0"/>
              <a:t>This example tests, “It is not the case that any </a:t>
            </a:r>
            <a:r>
              <a:rPr lang="en-US" dirty="0">
                <a:latin typeface="Consolas" panose="020B0609020204030204" pitchFamily="49" charset="0"/>
                <a:ea typeface="Menlo" panose="020B0609030804020204" pitchFamily="49" charset="0"/>
                <a:cs typeface="Menlo" panose="020B0609030804020204" pitchFamily="49" charset="0"/>
              </a:rPr>
              <a:t>(&lt;s&gt; ^fizz &lt;buzz&gt;)</a:t>
            </a:r>
            <a:r>
              <a:rPr lang="en-US" dirty="0"/>
              <a:t> has the same value as any </a:t>
            </a:r>
            <a:r>
              <a:rPr lang="en-US" dirty="0">
                <a:latin typeface="Consolas" panose="020B0609020204030204" pitchFamily="49" charset="0"/>
                <a:ea typeface="Menlo" panose="020B0609030804020204" pitchFamily="49" charset="0"/>
                <a:cs typeface="Menlo" panose="020B0609030804020204" pitchFamily="49" charset="0"/>
              </a:rPr>
              <a:t>(&lt;s&gt; ^</a:t>
            </a:r>
            <a:r>
              <a:rPr lang="en-US" dirty="0" err="1">
                <a:latin typeface="Consolas" panose="020B0609020204030204" pitchFamily="49" charset="0"/>
                <a:ea typeface="Menlo" panose="020B0609030804020204" pitchFamily="49" charset="0"/>
                <a:cs typeface="Menlo" panose="020B0609030804020204" pitchFamily="49" charset="0"/>
              </a:rPr>
              <a:t>child.fizz</a:t>
            </a:r>
            <a:r>
              <a:rPr lang="en-US" dirty="0">
                <a:latin typeface="Consolas" panose="020B0609020204030204" pitchFamily="49" charset="0"/>
                <a:ea typeface="Menlo" panose="020B0609030804020204" pitchFamily="49" charset="0"/>
                <a:cs typeface="Menlo" panose="020B0609030804020204" pitchFamily="49" charset="0"/>
              </a:rPr>
              <a:t> &lt;buzz&gt;)</a:t>
            </a:r>
            <a:r>
              <a:rPr lang="en-US" dirty="0"/>
              <a:t>.”</a:t>
            </a:r>
          </a:p>
        </p:txBody>
      </p:sp>
    </p:spTree>
    <p:extLst>
      <p:ext uri="{BB962C8B-B14F-4D97-AF65-F5344CB8AC3E}">
        <p14:creationId xmlns:p14="http://schemas.microsoft.com/office/powerpoint/2010/main" val="2690425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BF01B-F955-7AC3-5127-CAEBFB23565F}"/>
              </a:ext>
            </a:extLst>
          </p:cNvPr>
          <p:cNvSpPr>
            <a:spLocks noGrp="1"/>
          </p:cNvSpPr>
          <p:nvPr>
            <p:ph type="title"/>
          </p:nvPr>
        </p:nvSpPr>
        <p:spPr/>
        <p:txBody>
          <a:bodyPr/>
          <a:lstStyle/>
          <a:p>
            <a:r>
              <a:rPr lang="en-US" dirty="0"/>
              <a:t>Using a Negated Conjunction</a:t>
            </a:r>
          </a:p>
        </p:txBody>
      </p:sp>
      <p:sp>
        <p:nvSpPr>
          <p:cNvPr id="2" name="Content Placeholder 1">
            <a:extLst>
              <a:ext uri="{FF2B5EF4-FFF2-40B4-BE49-F238E27FC236}">
                <a16:creationId xmlns:a16="http://schemas.microsoft.com/office/drawing/2014/main" id="{EFB9C7D1-D0B4-E2B8-D589-33326EFCCA0D}"/>
              </a:ext>
            </a:extLst>
          </p:cNvPr>
          <p:cNvSpPr>
            <a:spLocks noGrp="1"/>
          </p:cNvSpPr>
          <p:nvPr>
            <p:ph idx="1"/>
          </p:nvPr>
        </p:nvSpPr>
        <p:spPr/>
        <p:txBody>
          <a:bodyPr/>
          <a:lstStyle/>
          <a:p>
            <a:r>
              <a:rPr lang="en-US" dirty="0"/>
              <a:t>To represent our desired test:</a:t>
            </a:r>
          </a:p>
          <a:p>
            <a:pPr marL="285750" indent="-285750">
              <a:buFont typeface="Arial" panose="020B0604020202020204" pitchFamily="34" charset="0"/>
              <a:buChar char="•"/>
            </a:pPr>
            <a:r>
              <a:rPr lang="en-US" dirty="0"/>
              <a:t>It is </a:t>
            </a:r>
            <a:r>
              <a:rPr lang="en-US" b="1" dirty="0"/>
              <a:t>NOT</a:t>
            </a:r>
            <a:r>
              <a:rPr lang="en-US" dirty="0"/>
              <a:t> the case that:</a:t>
            </a:r>
          </a:p>
          <a:p>
            <a:pPr marL="571500" lvl="1" indent="-342900">
              <a:buFont typeface="+mj-lt"/>
              <a:buAutoNum type="arabicPeriod"/>
            </a:pPr>
            <a:r>
              <a:rPr lang="en-US" dirty="0"/>
              <a:t>The supplier has an attribute score for that weight, </a:t>
            </a:r>
            <a:r>
              <a:rPr lang="en-US" b="1" dirty="0"/>
              <a:t>AND</a:t>
            </a:r>
            <a:r>
              <a:rPr lang="en-US" dirty="0"/>
              <a:t> </a:t>
            </a:r>
          </a:p>
          <a:p>
            <a:pPr marL="571500" lvl="1" indent="-342900">
              <a:buFont typeface="+mj-lt"/>
              <a:buAutoNum type="arabicPeriod"/>
            </a:pPr>
            <a:r>
              <a:rPr lang="en-US" dirty="0"/>
              <a:t>There is no </a:t>
            </a:r>
            <a:r>
              <a:rPr lang="en-US" dirty="0">
                <a:latin typeface="Consolas" panose="020B0609020204030204" pitchFamily="49" charset="0"/>
                <a:ea typeface="Menlo" panose="020B0609030804020204" pitchFamily="49" charset="0"/>
                <a:cs typeface="Menlo" panose="020B0609030804020204" pitchFamily="49" charset="0"/>
              </a:rPr>
              <a:t>^addends-summed</a:t>
            </a:r>
            <a:r>
              <a:rPr lang="en-US" dirty="0"/>
              <a:t> WME for that attribute.</a:t>
            </a:r>
          </a:p>
          <a:p>
            <a:pPr marL="285750" indent="-285750">
              <a:buFont typeface="Arial" panose="020B0604020202020204" pitchFamily="34" charset="0"/>
              <a:buChar char="•"/>
            </a:pPr>
            <a:endParaRPr lang="en-US" dirty="0"/>
          </a:p>
          <a:p>
            <a:r>
              <a:rPr lang="en-US" dirty="0"/>
              <a:t>We can use the following:</a:t>
            </a:r>
          </a:p>
        </p:txBody>
      </p:sp>
      <p:sp>
        <p:nvSpPr>
          <p:cNvPr id="4" name="TextBox 3">
            <a:extLst>
              <a:ext uri="{FF2B5EF4-FFF2-40B4-BE49-F238E27FC236}">
                <a16:creationId xmlns:a16="http://schemas.microsoft.com/office/drawing/2014/main" id="{3DDC9E87-734E-8F1A-0343-76DE9FBA2BEB}"/>
              </a:ext>
            </a:extLst>
          </p:cNvPr>
          <p:cNvSpPr txBox="1"/>
          <p:nvPr/>
        </p:nvSpPr>
        <p:spPr bwMode="gray">
          <a:xfrm>
            <a:off x="3725158" y="3737234"/>
            <a:ext cx="4397999" cy="146193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vert="horz" wrap="none" lIns="0" tIns="0" rIns="91440" bIns="0" rtlCol="0">
            <a:spAutoFit/>
          </a:bodyPr>
          <a:lstStyle/>
          <a:p>
            <a:pPr algn="l">
              <a:spcBef>
                <a:spcPts val="600"/>
              </a:spcBef>
            </a:pPr>
            <a:r>
              <a:rPr lang="en-US" dirty="0">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t>  (&lt;s&gt; ^weight &lt;weight&gt;</a:t>
            </a:r>
            <a:br>
              <a:rPr lang="en-US" dirty="0">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br>
            <a:r>
              <a:rPr lang="en-US" dirty="0">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t>       ^</a:t>
            </a:r>
            <a:r>
              <a:rPr lang="en-US" dirty="0" err="1">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t>subtotal.supplier</a:t>
            </a:r>
            <a:r>
              <a:rPr lang="en-US" dirty="0">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t> &lt;sup&gt;)</a:t>
            </a:r>
          </a:p>
          <a:p>
            <a:pPr algn="l">
              <a:spcBef>
                <a:spcPts val="600"/>
              </a:spcBef>
            </a:pPr>
            <a:r>
              <a:rPr lang="en-US" b="1" dirty="0">
                <a:solidFill>
                  <a:schemeClr val="tx1">
                    <a:lumMod val="50000"/>
                  </a:schemeClr>
                </a:solidFill>
                <a:effectLst/>
                <a:latin typeface="Consolas" panose="020B0609020204030204" pitchFamily="49" charset="0"/>
              </a:rPr>
              <a:t>-{</a:t>
            </a:r>
            <a:r>
              <a:rPr lang="en-US" b="0" dirty="0">
                <a:solidFill>
                  <a:schemeClr val="tx1">
                    <a:lumMod val="50000"/>
                  </a:schemeClr>
                </a:solidFill>
                <a:effectLst/>
                <a:latin typeface="Consolas" panose="020B0609020204030204" pitchFamily="49" charset="0"/>
              </a:rPr>
              <a:t>(&lt;sup&gt; ^&lt;</a:t>
            </a:r>
            <a:r>
              <a:rPr lang="en-US" b="0" dirty="0" err="1">
                <a:solidFill>
                  <a:schemeClr val="tx1">
                    <a:lumMod val="50000"/>
                  </a:schemeClr>
                </a:solidFill>
                <a:effectLst/>
                <a:latin typeface="Consolas" panose="020B0609020204030204" pitchFamily="49" charset="0"/>
              </a:rPr>
              <a:t>attr</a:t>
            </a:r>
            <a:r>
              <a:rPr lang="en-US" b="0" dirty="0">
                <a:solidFill>
                  <a:schemeClr val="tx1">
                    <a:lumMod val="50000"/>
                  </a:schemeClr>
                </a:solidFill>
                <a:effectLst/>
                <a:latin typeface="Consolas" panose="020B0609020204030204" pitchFamily="49" charset="0"/>
              </a:rPr>
              <a:t>&gt; &lt;score&gt;)</a:t>
            </a:r>
          </a:p>
          <a:p>
            <a:r>
              <a:rPr lang="en-US" b="0" dirty="0">
                <a:solidFill>
                  <a:schemeClr val="tx1">
                    <a:lumMod val="50000"/>
                  </a:schemeClr>
                </a:solidFill>
                <a:effectLst/>
                <a:latin typeface="Consolas" panose="020B0609020204030204" pitchFamily="49" charset="0"/>
              </a:rPr>
              <a:t>  (&lt;s&gt; ^priorities.&lt;</a:t>
            </a:r>
            <a:r>
              <a:rPr lang="en-US" b="0" dirty="0" err="1">
                <a:solidFill>
                  <a:schemeClr val="tx1">
                    <a:lumMod val="50000"/>
                  </a:schemeClr>
                </a:solidFill>
                <a:effectLst/>
                <a:latin typeface="Consolas" panose="020B0609020204030204" pitchFamily="49" charset="0"/>
              </a:rPr>
              <a:t>attr</a:t>
            </a:r>
            <a:r>
              <a:rPr lang="en-US" b="0" dirty="0">
                <a:solidFill>
                  <a:schemeClr val="tx1">
                    <a:lumMod val="50000"/>
                  </a:schemeClr>
                </a:solidFill>
                <a:effectLst/>
                <a:latin typeface="Consolas" panose="020B0609020204030204" pitchFamily="49" charset="0"/>
              </a:rPr>
              <a:t>&gt; &lt;weight&gt;</a:t>
            </a:r>
          </a:p>
          <a:p>
            <a:r>
              <a:rPr lang="en-US" b="0" dirty="0">
                <a:solidFill>
                  <a:schemeClr val="tx1">
                    <a:lumMod val="50000"/>
                  </a:schemeClr>
                </a:solidFill>
                <a:effectLst/>
                <a:latin typeface="Consolas" panose="020B0609020204030204" pitchFamily="49" charset="0"/>
              </a:rPr>
              <a:t>      </a:t>
            </a:r>
            <a:r>
              <a:rPr lang="en-US" b="1" dirty="0">
                <a:solidFill>
                  <a:schemeClr val="tx1">
                    <a:lumMod val="50000"/>
                  </a:schemeClr>
                </a:solidFill>
                <a:effectLst/>
                <a:latin typeface="Consolas" panose="020B0609020204030204" pitchFamily="49" charset="0"/>
              </a:rPr>
              <a:t>-</a:t>
            </a:r>
            <a:r>
              <a:rPr lang="en-US" b="0" dirty="0">
                <a:solidFill>
                  <a:schemeClr val="tx1">
                    <a:lumMod val="50000"/>
                  </a:schemeClr>
                </a:solidFill>
                <a:effectLst/>
                <a:latin typeface="Consolas" panose="020B0609020204030204" pitchFamily="49" charset="0"/>
              </a:rPr>
              <a:t>^addends-summed &lt;</a:t>
            </a:r>
            <a:r>
              <a:rPr lang="en-US" b="0" dirty="0" err="1">
                <a:solidFill>
                  <a:schemeClr val="tx1">
                    <a:lumMod val="50000"/>
                  </a:schemeClr>
                </a:solidFill>
                <a:effectLst/>
                <a:latin typeface="Consolas" panose="020B0609020204030204" pitchFamily="49" charset="0"/>
              </a:rPr>
              <a:t>attr</a:t>
            </a:r>
            <a:r>
              <a:rPr lang="en-US" b="0" dirty="0">
                <a:solidFill>
                  <a:schemeClr val="tx1">
                    <a:lumMod val="50000"/>
                  </a:schemeClr>
                </a:solidFill>
                <a:effectLst/>
                <a:latin typeface="Consolas" panose="020B0609020204030204" pitchFamily="49" charset="0"/>
              </a:rPr>
              <a:t>&gt;)</a:t>
            </a:r>
            <a:r>
              <a:rPr lang="en-US" b="1" dirty="0">
                <a:solidFill>
                  <a:schemeClr val="tx1">
                    <a:lumMod val="50000"/>
                  </a:schemeClr>
                </a:solidFill>
                <a:effectLst/>
                <a:latin typeface="Consolas" panose="020B0609020204030204" pitchFamily="49" charset="0"/>
              </a:rPr>
              <a:t>}</a:t>
            </a:r>
          </a:p>
        </p:txBody>
      </p:sp>
    </p:spTree>
    <p:extLst>
      <p:ext uri="{BB962C8B-B14F-4D97-AF65-F5344CB8AC3E}">
        <p14:creationId xmlns:p14="http://schemas.microsoft.com/office/powerpoint/2010/main" val="638321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2881D-9B4E-3982-AEFC-19C50DBEF7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4EF080-B0FE-1F85-D40C-54C091CA61C5}"/>
              </a:ext>
            </a:extLst>
          </p:cNvPr>
          <p:cNvSpPr>
            <a:spLocks noGrp="1"/>
          </p:cNvSpPr>
          <p:nvPr>
            <p:ph type="title"/>
          </p:nvPr>
        </p:nvSpPr>
        <p:spPr/>
        <p:txBody>
          <a:bodyPr/>
          <a:lstStyle/>
          <a:p>
            <a:r>
              <a:rPr lang="en-US" dirty="0"/>
              <a:t>Using a Negated Conjunction</a:t>
            </a:r>
          </a:p>
        </p:txBody>
      </p:sp>
      <p:sp>
        <p:nvSpPr>
          <p:cNvPr id="2" name="Content Placeholder 1">
            <a:extLst>
              <a:ext uri="{FF2B5EF4-FFF2-40B4-BE49-F238E27FC236}">
                <a16:creationId xmlns:a16="http://schemas.microsoft.com/office/drawing/2014/main" id="{829F6701-CD8D-D6E4-7219-630C3E4860FE}"/>
              </a:ext>
            </a:extLst>
          </p:cNvPr>
          <p:cNvSpPr>
            <a:spLocks noGrp="1"/>
          </p:cNvSpPr>
          <p:nvPr>
            <p:ph idx="1"/>
          </p:nvPr>
        </p:nvSpPr>
        <p:spPr/>
        <p:txBody>
          <a:bodyPr/>
          <a:lstStyle/>
          <a:p>
            <a:r>
              <a:rPr lang="en-US" dirty="0"/>
              <a:t>To represent our desired test:</a:t>
            </a:r>
          </a:p>
          <a:p>
            <a:pPr marL="285750" indent="-285750">
              <a:buFont typeface="Arial" panose="020B0604020202020204" pitchFamily="34" charset="0"/>
              <a:buChar char="•"/>
            </a:pPr>
            <a:r>
              <a:rPr lang="en-US" dirty="0"/>
              <a:t>It is </a:t>
            </a:r>
            <a:r>
              <a:rPr lang="en-US" b="1" dirty="0"/>
              <a:t>NOT</a:t>
            </a:r>
            <a:r>
              <a:rPr lang="en-US" dirty="0"/>
              <a:t> the case that:</a:t>
            </a:r>
          </a:p>
          <a:p>
            <a:pPr marL="571500" lvl="1" indent="-342900">
              <a:buFont typeface="+mj-lt"/>
              <a:buAutoNum type="arabicPeriod"/>
            </a:pPr>
            <a:r>
              <a:rPr lang="en-US" dirty="0"/>
              <a:t>The supplier has an attribute score for that weight, </a:t>
            </a:r>
            <a:r>
              <a:rPr lang="en-US" b="1" dirty="0"/>
              <a:t>AND</a:t>
            </a:r>
            <a:r>
              <a:rPr lang="en-US" dirty="0"/>
              <a:t> </a:t>
            </a:r>
          </a:p>
          <a:p>
            <a:pPr marL="571500" lvl="1" indent="-342900">
              <a:buFont typeface="+mj-lt"/>
              <a:buAutoNum type="arabicPeriod"/>
            </a:pPr>
            <a:r>
              <a:rPr lang="en-US" dirty="0"/>
              <a:t>There is no </a:t>
            </a:r>
            <a:r>
              <a:rPr lang="en-US" dirty="0">
                <a:latin typeface="Consolas" panose="020B0609020204030204" pitchFamily="49" charset="0"/>
                <a:ea typeface="Menlo" panose="020B0609030804020204" pitchFamily="49" charset="0"/>
                <a:cs typeface="Menlo" panose="020B0609030804020204" pitchFamily="49" charset="0"/>
              </a:rPr>
              <a:t>^addends-summed</a:t>
            </a:r>
            <a:r>
              <a:rPr lang="en-US" dirty="0"/>
              <a:t> WME for that attribute.</a:t>
            </a:r>
          </a:p>
          <a:p>
            <a:pPr marL="285750" indent="-285750">
              <a:buFont typeface="Arial" panose="020B0604020202020204" pitchFamily="34" charset="0"/>
              <a:buChar char="•"/>
            </a:pPr>
            <a:endParaRPr lang="en-US" dirty="0"/>
          </a:p>
          <a:p>
            <a:r>
              <a:rPr lang="en-US" dirty="0"/>
              <a:t>We can use the following:</a:t>
            </a:r>
          </a:p>
        </p:txBody>
      </p:sp>
      <p:sp>
        <p:nvSpPr>
          <p:cNvPr id="4" name="TextBox 3">
            <a:extLst>
              <a:ext uri="{FF2B5EF4-FFF2-40B4-BE49-F238E27FC236}">
                <a16:creationId xmlns:a16="http://schemas.microsoft.com/office/drawing/2014/main" id="{E778027B-0EE4-3C6F-F53B-39FE07014DF0}"/>
              </a:ext>
            </a:extLst>
          </p:cNvPr>
          <p:cNvSpPr txBox="1"/>
          <p:nvPr/>
        </p:nvSpPr>
        <p:spPr bwMode="gray">
          <a:xfrm>
            <a:off x="3725158" y="3737234"/>
            <a:ext cx="4397999" cy="146193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vert="horz" wrap="none" lIns="0" tIns="0" rIns="91440" bIns="0" rtlCol="0">
            <a:spAutoFit/>
          </a:bodyPr>
          <a:lstStyle/>
          <a:p>
            <a:pPr algn="l">
              <a:spcBef>
                <a:spcPts val="600"/>
              </a:spcBef>
            </a:pPr>
            <a:r>
              <a:rPr lang="en-US" dirty="0">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t>  (&lt;s&gt; ^weight &lt;weight&gt;</a:t>
            </a:r>
            <a:br>
              <a:rPr lang="en-US" dirty="0">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br>
            <a:r>
              <a:rPr lang="en-US" dirty="0">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t>       ^</a:t>
            </a:r>
            <a:r>
              <a:rPr lang="en-US" dirty="0" err="1">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t>subtotal.supplier</a:t>
            </a:r>
            <a:r>
              <a:rPr lang="en-US" dirty="0">
                <a:solidFill>
                  <a:schemeClr val="tx1">
                    <a:lumMod val="50000"/>
                  </a:schemeClr>
                </a:solidFill>
                <a:latin typeface="Consolas" panose="020B0609020204030204" pitchFamily="49" charset="0"/>
                <a:ea typeface="Menlo" panose="020B0609030804020204" pitchFamily="49" charset="0"/>
                <a:cs typeface="Menlo" panose="020B0609030804020204" pitchFamily="49" charset="0"/>
              </a:rPr>
              <a:t> &lt;sup&gt;)</a:t>
            </a:r>
          </a:p>
          <a:p>
            <a:pPr algn="l">
              <a:spcBef>
                <a:spcPts val="600"/>
              </a:spcBef>
            </a:pPr>
            <a:r>
              <a:rPr lang="en-US" b="1" dirty="0">
                <a:solidFill>
                  <a:schemeClr val="tx1">
                    <a:lumMod val="50000"/>
                  </a:schemeClr>
                </a:solidFill>
                <a:effectLst/>
                <a:latin typeface="Consolas" panose="020B0609020204030204" pitchFamily="49" charset="0"/>
              </a:rPr>
              <a:t>-{</a:t>
            </a:r>
            <a:r>
              <a:rPr lang="en-US" b="0" dirty="0">
                <a:solidFill>
                  <a:schemeClr val="tx1">
                    <a:lumMod val="50000"/>
                  </a:schemeClr>
                </a:solidFill>
                <a:effectLst/>
                <a:latin typeface="Consolas" panose="020B0609020204030204" pitchFamily="49" charset="0"/>
              </a:rPr>
              <a:t>(&lt;sup&gt; ^&lt;</a:t>
            </a:r>
            <a:r>
              <a:rPr lang="en-US" b="0" dirty="0" err="1">
                <a:solidFill>
                  <a:schemeClr val="tx1">
                    <a:lumMod val="50000"/>
                  </a:schemeClr>
                </a:solidFill>
                <a:effectLst/>
                <a:latin typeface="Consolas" panose="020B0609020204030204" pitchFamily="49" charset="0"/>
              </a:rPr>
              <a:t>attr</a:t>
            </a:r>
            <a:r>
              <a:rPr lang="en-US" b="0" dirty="0">
                <a:solidFill>
                  <a:schemeClr val="tx1">
                    <a:lumMod val="50000"/>
                  </a:schemeClr>
                </a:solidFill>
                <a:effectLst/>
                <a:latin typeface="Consolas" panose="020B0609020204030204" pitchFamily="49" charset="0"/>
              </a:rPr>
              <a:t>&gt; &lt;score&gt;)</a:t>
            </a:r>
          </a:p>
          <a:p>
            <a:r>
              <a:rPr lang="en-US" b="0" dirty="0">
                <a:solidFill>
                  <a:schemeClr val="tx1">
                    <a:lumMod val="50000"/>
                  </a:schemeClr>
                </a:solidFill>
                <a:effectLst/>
                <a:latin typeface="Consolas" panose="020B0609020204030204" pitchFamily="49" charset="0"/>
              </a:rPr>
              <a:t>  (&lt;s&gt; ^priorities.&lt;</a:t>
            </a:r>
            <a:r>
              <a:rPr lang="en-US" b="0" dirty="0" err="1">
                <a:solidFill>
                  <a:schemeClr val="tx1">
                    <a:lumMod val="50000"/>
                  </a:schemeClr>
                </a:solidFill>
                <a:effectLst/>
                <a:latin typeface="Consolas" panose="020B0609020204030204" pitchFamily="49" charset="0"/>
              </a:rPr>
              <a:t>attr</a:t>
            </a:r>
            <a:r>
              <a:rPr lang="en-US" b="0" dirty="0">
                <a:solidFill>
                  <a:schemeClr val="tx1">
                    <a:lumMod val="50000"/>
                  </a:schemeClr>
                </a:solidFill>
                <a:effectLst/>
                <a:latin typeface="Consolas" panose="020B0609020204030204" pitchFamily="49" charset="0"/>
              </a:rPr>
              <a:t>&gt; &lt;weight&gt;</a:t>
            </a:r>
          </a:p>
          <a:p>
            <a:r>
              <a:rPr lang="en-US" b="0" dirty="0">
                <a:solidFill>
                  <a:schemeClr val="tx1">
                    <a:lumMod val="50000"/>
                  </a:schemeClr>
                </a:solidFill>
                <a:effectLst/>
                <a:latin typeface="Consolas" panose="020B0609020204030204" pitchFamily="49" charset="0"/>
              </a:rPr>
              <a:t>      </a:t>
            </a:r>
            <a:r>
              <a:rPr lang="en-US" b="1" dirty="0">
                <a:solidFill>
                  <a:schemeClr val="tx1">
                    <a:lumMod val="50000"/>
                  </a:schemeClr>
                </a:solidFill>
                <a:effectLst/>
                <a:latin typeface="Consolas" panose="020B0609020204030204" pitchFamily="49" charset="0"/>
              </a:rPr>
              <a:t>-</a:t>
            </a:r>
            <a:r>
              <a:rPr lang="en-US" b="0" dirty="0">
                <a:solidFill>
                  <a:schemeClr val="tx1">
                    <a:lumMod val="50000"/>
                  </a:schemeClr>
                </a:solidFill>
                <a:effectLst/>
                <a:latin typeface="Consolas" panose="020B0609020204030204" pitchFamily="49" charset="0"/>
              </a:rPr>
              <a:t>^addends-summed &lt;</a:t>
            </a:r>
            <a:r>
              <a:rPr lang="en-US" b="0" dirty="0" err="1">
                <a:solidFill>
                  <a:schemeClr val="tx1">
                    <a:lumMod val="50000"/>
                  </a:schemeClr>
                </a:solidFill>
                <a:effectLst/>
                <a:latin typeface="Consolas" panose="020B0609020204030204" pitchFamily="49" charset="0"/>
              </a:rPr>
              <a:t>attr</a:t>
            </a:r>
            <a:r>
              <a:rPr lang="en-US" b="0" dirty="0">
                <a:solidFill>
                  <a:schemeClr val="tx1">
                    <a:lumMod val="50000"/>
                  </a:schemeClr>
                </a:solidFill>
                <a:effectLst/>
                <a:latin typeface="Consolas" panose="020B0609020204030204" pitchFamily="49" charset="0"/>
              </a:rPr>
              <a:t>&gt;)</a:t>
            </a:r>
            <a:r>
              <a:rPr lang="en-US" b="1" dirty="0">
                <a:solidFill>
                  <a:schemeClr val="tx1">
                    <a:lumMod val="50000"/>
                  </a:schemeClr>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2122C537-E246-523D-D5C1-1043FD3FFE5B}"/>
              </a:ext>
            </a:extLst>
          </p:cNvPr>
          <p:cNvSpPr/>
          <p:nvPr/>
        </p:nvSpPr>
        <p:spPr bwMode="gray">
          <a:xfrm>
            <a:off x="8422855" y="3572642"/>
            <a:ext cx="3254927" cy="67009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…the supplier has an attribute score for the selected weight…</a:t>
            </a:r>
          </a:p>
        </p:txBody>
      </p:sp>
      <p:sp>
        <p:nvSpPr>
          <p:cNvPr id="6" name="Left Brace 5">
            <a:extLst>
              <a:ext uri="{FF2B5EF4-FFF2-40B4-BE49-F238E27FC236}">
                <a16:creationId xmlns:a16="http://schemas.microsoft.com/office/drawing/2014/main" id="{4D82F2E3-193D-0C09-BDD7-4B877041164C}"/>
              </a:ext>
            </a:extLst>
          </p:cNvPr>
          <p:cNvSpPr/>
          <p:nvPr/>
        </p:nvSpPr>
        <p:spPr bwMode="gray">
          <a:xfrm rot="10800000">
            <a:off x="8116056" y="4400296"/>
            <a:ext cx="216419" cy="524406"/>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9E047703-DA0D-48F6-00B4-E2741BEA57CF}"/>
              </a:ext>
            </a:extLst>
          </p:cNvPr>
          <p:cNvCxnSpPr>
            <a:cxnSpLocks/>
            <a:stCxn id="5" idx="2"/>
            <a:endCxn id="6" idx="1"/>
          </p:cNvCxnSpPr>
          <p:nvPr/>
        </p:nvCxnSpPr>
        <p:spPr bwMode="gray">
          <a:xfrm rot="5400000">
            <a:off x="8981515" y="3593694"/>
            <a:ext cx="419765" cy="1717844"/>
          </a:xfrm>
          <a:prstGeom prst="bentConnector2">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0246AD1-9222-47A5-376E-A754DDF95DF1}"/>
              </a:ext>
            </a:extLst>
          </p:cNvPr>
          <p:cNvSpPr/>
          <p:nvPr/>
        </p:nvSpPr>
        <p:spPr bwMode="gray">
          <a:xfrm>
            <a:off x="8312155" y="5283351"/>
            <a:ext cx="3365627" cy="67009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…AND there is no </a:t>
            </a:r>
            <a:r>
              <a:rPr lang="en-US" sz="1600" b="1" dirty="0">
                <a:solidFill>
                  <a:schemeClr val="accent6"/>
                </a:solidFill>
                <a:latin typeface="Consolas" panose="020B0609020204030204" pitchFamily="49" charset="0"/>
                <a:ea typeface="Menlo" panose="020B0609030804020204" pitchFamily="49" charset="0"/>
                <a:cs typeface="Menlo" panose="020B0609030804020204" pitchFamily="49" charset="0"/>
              </a:rPr>
              <a:t>^addends-summed</a:t>
            </a:r>
            <a:r>
              <a:rPr lang="en-US" sz="1600" b="1" dirty="0">
                <a:solidFill>
                  <a:schemeClr val="accent6"/>
                </a:solidFill>
                <a:latin typeface="+mj-lt"/>
                <a:ea typeface="Menlo" panose="020B0609030804020204" pitchFamily="49" charset="0"/>
                <a:cs typeface="Menlo" panose="020B0609030804020204" pitchFamily="49" charset="0"/>
              </a:rPr>
              <a:t> WME for that attribute.</a:t>
            </a:r>
          </a:p>
        </p:txBody>
      </p:sp>
      <p:cxnSp>
        <p:nvCxnSpPr>
          <p:cNvPr id="20" name="Elbow Connector 19">
            <a:extLst>
              <a:ext uri="{FF2B5EF4-FFF2-40B4-BE49-F238E27FC236}">
                <a16:creationId xmlns:a16="http://schemas.microsoft.com/office/drawing/2014/main" id="{BA0E56BB-44E0-326E-B99F-7863E68C0FC1}"/>
              </a:ext>
            </a:extLst>
          </p:cNvPr>
          <p:cNvCxnSpPr>
            <a:cxnSpLocks/>
            <a:stCxn id="19" idx="0"/>
            <a:endCxn id="23" idx="1"/>
          </p:cNvCxnSpPr>
          <p:nvPr/>
        </p:nvCxnSpPr>
        <p:spPr bwMode="gray">
          <a:xfrm rot="16200000" flipV="1">
            <a:off x="8850915" y="4139296"/>
            <a:ext cx="229341" cy="2058769"/>
          </a:xfrm>
          <a:prstGeom prst="bentConnector2">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Left Brace 22">
            <a:extLst>
              <a:ext uri="{FF2B5EF4-FFF2-40B4-BE49-F238E27FC236}">
                <a16:creationId xmlns:a16="http://schemas.microsoft.com/office/drawing/2014/main" id="{709110D1-31E0-70E1-B429-FAED6B0470A2}"/>
              </a:ext>
            </a:extLst>
          </p:cNvPr>
          <p:cNvSpPr/>
          <p:nvPr/>
        </p:nvSpPr>
        <p:spPr bwMode="gray">
          <a:xfrm rot="10800000">
            <a:off x="7719782" y="4927136"/>
            <a:ext cx="216418" cy="253749"/>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a:extLst>
              <a:ext uri="{FF2B5EF4-FFF2-40B4-BE49-F238E27FC236}">
                <a16:creationId xmlns:a16="http://schemas.microsoft.com/office/drawing/2014/main" id="{292D7961-2D9A-BB65-A4F9-78B449A13DF1}"/>
              </a:ext>
            </a:extLst>
          </p:cNvPr>
          <p:cNvSpPr/>
          <p:nvPr/>
        </p:nvSpPr>
        <p:spPr bwMode="gray">
          <a:xfrm>
            <a:off x="779457" y="4022994"/>
            <a:ext cx="2602656" cy="407888"/>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It is NOT the case that…</a:t>
            </a:r>
          </a:p>
        </p:txBody>
      </p:sp>
      <p:cxnSp>
        <p:nvCxnSpPr>
          <p:cNvPr id="27" name="Elbow Connector 26">
            <a:extLst>
              <a:ext uri="{FF2B5EF4-FFF2-40B4-BE49-F238E27FC236}">
                <a16:creationId xmlns:a16="http://schemas.microsoft.com/office/drawing/2014/main" id="{98226A04-DD79-AC16-C982-69CA5CEB73BB}"/>
              </a:ext>
            </a:extLst>
          </p:cNvPr>
          <p:cNvCxnSpPr>
            <a:cxnSpLocks/>
            <a:stCxn id="26" idx="0"/>
            <a:endCxn id="28" idx="1"/>
          </p:cNvCxnSpPr>
          <p:nvPr/>
        </p:nvCxnSpPr>
        <p:spPr bwMode="gray">
          <a:xfrm rot="16200000" flipH="1">
            <a:off x="2906979" y="3196799"/>
            <a:ext cx="146673" cy="1799062"/>
          </a:xfrm>
          <a:prstGeom prst="bentConnector3">
            <a:avLst>
              <a:gd name="adj1" fmla="val -155857"/>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Left Brace 27">
            <a:extLst>
              <a:ext uri="{FF2B5EF4-FFF2-40B4-BE49-F238E27FC236}">
                <a16:creationId xmlns:a16="http://schemas.microsoft.com/office/drawing/2014/main" id="{3B4DB8A0-EB4C-8D67-E150-760820406478}"/>
              </a:ext>
            </a:extLst>
          </p:cNvPr>
          <p:cNvSpPr/>
          <p:nvPr/>
        </p:nvSpPr>
        <p:spPr bwMode="gray">
          <a:xfrm rot="5400000">
            <a:off x="3789209" y="4080216"/>
            <a:ext cx="181275" cy="360176"/>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26418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7FF5B4-4392-5909-7AED-1609EADCB2AC}"/>
              </a:ext>
            </a:extLst>
          </p:cNvPr>
          <p:cNvSpPr>
            <a:spLocks noGrp="1"/>
          </p:cNvSpPr>
          <p:nvPr>
            <p:ph type="title"/>
          </p:nvPr>
        </p:nvSpPr>
        <p:spPr/>
        <p:txBody>
          <a:bodyPr/>
          <a:lstStyle/>
          <a:p>
            <a:r>
              <a:rPr lang="en-US" dirty="0"/>
              <a:t>STEP 7: Returning Subtotals</a:t>
            </a:r>
          </a:p>
        </p:txBody>
      </p:sp>
      <p:sp>
        <p:nvSpPr>
          <p:cNvPr id="2" name="Content Placeholder 1">
            <a:extLst>
              <a:ext uri="{FF2B5EF4-FFF2-40B4-BE49-F238E27FC236}">
                <a16:creationId xmlns:a16="http://schemas.microsoft.com/office/drawing/2014/main" id="{2D983D58-5BF3-A921-1769-6A070778ED10}"/>
              </a:ext>
            </a:extLst>
          </p:cNvPr>
          <p:cNvSpPr>
            <a:spLocks noGrp="1"/>
          </p:cNvSpPr>
          <p:nvPr>
            <p:ph idx="1"/>
          </p:nvPr>
        </p:nvSpPr>
        <p:spPr>
          <a:xfrm>
            <a:off x="1524000" y="1358161"/>
            <a:ext cx="9144000" cy="3930085"/>
          </a:xfrm>
        </p:spPr>
        <p:txBody>
          <a:bodyPr/>
          <a:lstStyle/>
          <a:p>
            <a:pPr marL="342900" indent="-342900">
              <a:buAutoNum type="arabicPeriod"/>
            </a:pPr>
            <a:r>
              <a:rPr lang="en-US" dirty="0"/>
              <a:t>Find the elaboration rule marked “STEP 7” in </a:t>
            </a:r>
            <a:r>
              <a:rPr lang="en-US" sz="1600" dirty="0" err="1">
                <a:latin typeface="Consolas" panose="020B0609020204030204" pitchFamily="49" charset="0"/>
                <a:ea typeface="Menlo" panose="020B0609030804020204" pitchFamily="49" charset="0"/>
                <a:cs typeface="Menlo" panose="020B0609030804020204" pitchFamily="49" charset="0"/>
              </a:rPr>
              <a:t>agent_starter_find_subtotal.soar</a:t>
            </a:r>
            <a:r>
              <a:rPr lang="en-US" dirty="0"/>
              <a:t>.</a:t>
            </a:r>
          </a:p>
          <a:p>
            <a:pPr marL="342900" indent="-342900">
              <a:buAutoNum type="arabicPeriod"/>
            </a:pPr>
            <a:r>
              <a:rPr lang="en-US" dirty="0"/>
              <a:t>Uncomment it and fill in the underscores as directed.</a:t>
            </a:r>
          </a:p>
          <a:p>
            <a:pPr marL="571500" lvl="1" indent="-342900"/>
            <a:r>
              <a:rPr lang="en-US" dirty="0"/>
              <a:t>Use the negated conjunction shown on the previous slide.</a:t>
            </a:r>
          </a:p>
          <a:p>
            <a:pPr marL="800100" lvl="3" indent="-342900"/>
            <a:r>
              <a:rPr lang="en-US" dirty="0"/>
              <a:t>Read it carefully to make sure you understand the logic behind it!</a:t>
            </a:r>
          </a:p>
          <a:p>
            <a:pPr marL="342900" indent="-342900">
              <a:buAutoNum type="arabicPeriod"/>
            </a:pPr>
            <a:r>
              <a:rPr lang="en-US" dirty="0"/>
              <a:t>Test your code by running your agent until interrupted.</a:t>
            </a:r>
          </a:p>
          <a:p>
            <a:pPr marL="571500" lvl="1" indent="-342900"/>
            <a:r>
              <a:rPr lang="en-US" dirty="0"/>
              <a:t>“</a:t>
            </a:r>
            <a:r>
              <a:rPr lang="en-US" dirty="0">
                <a:latin typeface="Consolas" panose="020B0609020204030204" pitchFamily="49" charset="0"/>
                <a:ea typeface="Menlo" panose="020B0609030804020204" pitchFamily="49" charset="0"/>
                <a:cs typeface="Menlo" panose="020B0609030804020204" pitchFamily="49" charset="0"/>
              </a:rPr>
              <a:t>print &lt;ss&gt; -d 2</a:t>
            </a:r>
            <a:r>
              <a:rPr lang="en-US" dirty="0"/>
              <a:t>” should show that your subtotals have been copied to </a:t>
            </a:r>
            <a:r>
              <a:rPr lang="en-US" dirty="0">
                <a:latin typeface="Consolas" panose="020B0609020204030204" pitchFamily="49" charset="0"/>
                <a:ea typeface="Menlo" panose="020B0609030804020204" pitchFamily="49" charset="0"/>
                <a:cs typeface="Menlo" panose="020B0609030804020204" pitchFamily="49" charset="0"/>
              </a:rPr>
              <a:t>S2</a:t>
            </a:r>
            <a:r>
              <a:rPr lang="en-US" dirty="0"/>
              <a:t>.</a:t>
            </a:r>
          </a:p>
          <a:p>
            <a:pPr marL="571500" lvl="1" indent="-342900"/>
            <a:r>
              <a:rPr lang="en-US" dirty="0"/>
              <a:t>(We still impasse because the superstate doesn’t respond to subtotal results yet!)</a:t>
            </a:r>
          </a:p>
          <a:p>
            <a:endParaRPr lang="en-US" dirty="0"/>
          </a:p>
        </p:txBody>
      </p:sp>
      <p:pic>
        <p:nvPicPr>
          <p:cNvPr id="4" name="Picture 3">
            <a:extLst>
              <a:ext uri="{FF2B5EF4-FFF2-40B4-BE49-F238E27FC236}">
                <a16:creationId xmlns:a16="http://schemas.microsoft.com/office/drawing/2014/main" id="{16882107-A9E3-8779-7366-2B94C2F04911}"/>
              </a:ext>
            </a:extLst>
          </p:cNvPr>
          <p:cNvPicPr>
            <a:picLocks noChangeAspect="1"/>
          </p:cNvPicPr>
          <p:nvPr/>
        </p:nvPicPr>
        <p:blipFill rotWithShape="1">
          <a:blip r:embed="rId2"/>
          <a:srcRect t="4334"/>
          <a:stretch/>
        </p:blipFill>
        <p:spPr>
          <a:xfrm>
            <a:off x="3192215" y="3885472"/>
            <a:ext cx="5807570" cy="2308196"/>
          </a:xfrm>
          <a:prstGeom prst="rect">
            <a:avLst/>
          </a:prstGeom>
          <a:ln>
            <a:solidFill>
              <a:schemeClr val="accent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D150D40F-A6B5-FD9C-C1F0-22441AAD37D9}"/>
              </a:ext>
            </a:extLst>
          </p:cNvPr>
          <p:cNvSpPr/>
          <p:nvPr/>
        </p:nvSpPr>
        <p:spPr bwMode="gray">
          <a:xfrm>
            <a:off x="6664751" y="5806911"/>
            <a:ext cx="2048130" cy="23567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 name="Rectangle 6">
            <a:extLst>
              <a:ext uri="{FF2B5EF4-FFF2-40B4-BE49-F238E27FC236}">
                <a16:creationId xmlns:a16="http://schemas.microsoft.com/office/drawing/2014/main" id="{5BBA8028-7985-B34B-A5D3-55499C543E8E}"/>
              </a:ext>
            </a:extLst>
          </p:cNvPr>
          <p:cNvSpPr/>
          <p:nvPr/>
        </p:nvSpPr>
        <p:spPr bwMode="gray">
          <a:xfrm>
            <a:off x="3192215" y="4460972"/>
            <a:ext cx="333305" cy="752049"/>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5" name="Rectangle 4">
            <a:extLst>
              <a:ext uri="{FF2B5EF4-FFF2-40B4-BE49-F238E27FC236}">
                <a16:creationId xmlns:a16="http://schemas.microsoft.com/office/drawing/2014/main" id="{DB4AA43F-364A-7D36-BC29-E07A8C6EE9CC}"/>
              </a:ext>
            </a:extLst>
          </p:cNvPr>
          <p:cNvSpPr/>
          <p:nvPr/>
        </p:nvSpPr>
        <p:spPr bwMode="gray">
          <a:xfrm>
            <a:off x="3685881" y="5995447"/>
            <a:ext cx="1065228" cy="20764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560596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4C9D12-7615-145B-CEF4-06BA3E25EDAA}"/>
              </a:ext>
            </a:extLst>
          </p:cNvPr>
          <p:cNvSpPr>
            <a:spLocks noGrp="1"/>
          </p:cNvSpPr>
          <p:nvPr>
            <p:ph type="title"/>
          </p:nvPr>
        </p:nvSpPr>
        <p:spPr/>
        <p:txBody>
          <a:bodyPr/>
          <a:lstStyle/>
          <a:p>
            <a:r>
              <a:rPr lang="en-US" dirty="0"/>
              <a:t>STEP 8: Respond to Returned Subtotals</a:t>
            </a:r>
          </a:p>
        </p:txBody>
      </p:sp>
      <p:sp>
        <p:nvSpPr>
          <p:cNvPr id="2" name="Content Placeholder 1">
            <a:extLst>
              <a:ext uri="{FF2B5EF4-FFF2-40B4-BE49-F238E27FC236}">
                <a16:creationId xmlns:a16="http://schemas.microsoft.com/office/drawing/2014/main" id="{48589D6C-1608-8F64-969F-069BEC9192E8}"/>
              </a:ext>
            </a:extLst>
          </p:cNvPr>
          <p:cNvSpPr>
            <a:spLocks noGrp="1"/>
          </p:cNvSpPr>
          <p:nvPr>
            <p:ph idx="1"/>
          </p:nvPr>
        </p:nvSpPr>
        <p:spPr>
          <a:xfrm>
            <a:off x="741680" y="1290320"/>
            <a:ext cx="10924540" cy="4744719"/>
          </a:xfrm>
        </p:spPr>
        <p:txBody>
          <a:bodyPr>
            <a:normAutofit fontScale="92500" lnSpcReduction="10000"/>
          </a:bodyPr>
          <a:lstStyle/>
          <a:p>
            <a:r>
              <a:rPr lang="en-US" dirty="0"/>
              <a:t>We’re almost done!</a:t>
            </a:r>
          </a:p>
          <a:p>
            <a:pPr marL="342900" indent="-342900">
              <a:buAutoNum type="arabicPeriod"/>
            </a:pPr>
            <a:r>
              <a:rPr lang="en-US" dirty="0"/>
              <a:t>Open </a:t>
            </a:r>
            <a:r>
              <a:rPr lang="en-US" dirty="0" err="1">
                <a:latin typeface="Consolas" panose="020B0609020204030204" pitchFamily="49" charset="0"/>
                <a:ea typeface="Menlo" panose="020B0609030804020204" pitchFamily="49" charset="0"/>
                <a:cs typeface="Menlo" panose="020B0609030804020204" pitchFamily="49" charset="0"/>
              </a:rPr>
              <a:t>agent_starter_tie.soar</a:t>
            </a:r>
            <a:r>
              <a:rPr lang="en-US" dirty="0"/>
              <a:t> and find the rules for STEP 8.1 and STEP 8.2.</a:t>
            </a:r>
          </a:p>
          <a:p>
            <a:pPr marL="342900" indent="-342900">
              <a:buAutoNum type="arabicPeriod"/>
            </a:pPr>
            <a:r>
              <a:rPr lang="en-US" dirty="0"/>
              <a:t>Uncomment these. They are already written for you.</a:t>
            </a:r>
          </a:p>
          <a:p>
            <a:pPr marL="571500" lvl="1" indent="-342900"/>
            <a:r>
              <a:rPr lang="en-US" dirty="0"/>
              <a:t>They respond to returned subtotals by creating preferences for the </a:t>
            </a:r>
            <a:r>
              <a:rPr lang="en-US" dirty="0" err="1"/>
              <a:t>topstate</a:t>
            </a:r>
            <a:r>
              <a:rPr lang="en-US" dirty="0"/>
              <a:t>,</a:t>
            </a:r>
          </a:p>
          <a:p>
            <a:pPr marL="800100" lvl="3" indent="-342900"/>
            <a:r>
              <a:rPr lang="en-US" dirty="0"/>
              <a:t>Very similar to other rules we wrote previously for the </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-tie</a:t>
            </a:r>
            <a:r>
              <a:rPr lang="en-US" dirty="0"/>
              <a:t> state.</a:t>
            </a:r>
          </a:p>
          <a:p>
            <a:pPr marL="571500" lvl="1" indent="-342900"/>
            <a:r>
              <a:rPr lang="en-US" dirty="0"/>
              <a:t>But they still need proper documentation!</a:t>
            </a:r>
          </a:p>
          <a:p>
            <a:pPr marL="342900" indent="-342900">
              <a:buAutoNum type="arabicPeriod"/>
            </a:pPr>
            <a:r>
              <a:rPr lang="en-US" dirty="0"/>
              <a:t>Examine the rules to figure out how they work.</a:t>
            </a:r>
          </a:p>
          <a:p>
            <a:pPr marL="342900" indent="-342900">
              <a:buAutoNum type="arabicPeriod"/>
            </a:pPr>
            <a:r>
              <a:rPr lang="en-US" dirty="0"/>
              <a:t>Write meaningful comments and documentation strings </a:t>
            </a:r>
            <a:br>
              <a:rPr lang="en-US" dirty="0"/>
            </a:br>
            <a:r>
              <a:rPr lang="en-US" dirty="0"/>
              <a:t>that explains them.</a:t>
            </a:r>
          </a:p>
          <a:p>
            <a:pPr marL="571500" lvl="1" indent="-342900"/>
            <a:r>
              <a:rPr lang="en-US" dirty="0"/>
              <a:t>Write what would explain them best </a:t>
            </a:r>
            <a:br>
              <a:rPr lang="en-US" dirty="0"/>
            </a:br>
            <a:r>
              <a:rPr lang="en-US" dirty="0"/>
              <a:t>to you as a programmer!</a:t>
            </a:r>
          </a:p>
          <a:p>
            <a:pPr marL="342900" indent="-342900">
              <a:buAutoNum type="arabicPeriod"/>
            </a:pPr>
            <a:r>
              <a:rPr lang="en-US" dirty="0"/>
              <a:t>Test the agent by running it.</a:t>
            </a:r>
          </a:p>
          <a:p>
            <a:pPr marL="571500" lvl="1" indent="-342900"/>
            <a:r>
              <a:rPr lang="en-US" dirty="0"/>
              <a:t>It should now run to completion, using subtotals </a:t>
            </a:r>
            <a:br>
              <a:rPr lang="en-US" dirty="0"/>
            </a:br>
            <a:r>
              <a:rPr lang="en-US" dirty="0"/>
              <a:t>to make preferences from the </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-tie</a:t>
            </a:r>
            <a:r>
              <a:rPr lang="en-US" dirty="0"/>
              <a:t> state!</a:t>
            </a:r>
          </a:p>
          <a:p>
            <a:endParaRPr lang="en-US" dirty="0"/>
          </a:p>
          <a:p>
            <a:r>
              <a:rPr lang="en-US" sz="2000" b="1" dirty="0"/>
              <a:t>Congratulations! </a:t>
            </a:r>
            <a:r>
              <a:rPr lang="en-US" sz="2000" dirty="0"/>
              <a:t>You have completed Lesson 08!</a:t>
            </a:r>
          </a:p>
        </p:txBody>
      </p:sp>
      <p:pic>
        <p:nvPicPr>
          <p:cNvPr id="4" name="Picture 3">
            <a:extLst>
              <a:ext uri="{FF2B5EF4-FFF2-40B4-BE49-F238E27FC236}">
                <a16:creationId xmlns:a16="http://schemas.microsoft.com/office/drawing/2014/main" id="{60CE575A-29F2-DEFE-A70B-BBA913B49B39}"/>
              </a:ext>
            </a:extLst>
          </p:cNvPr>
          <p:cNvPicPr>
            <a:picLocks noChangeAspect="1"/>
          </p:cNvPicPr>
          <p:nvPr/>
        </p:nvPicPr>
        <p:blipFill>
          <a:blip r:embed="rId2"/>
          <a:srcRect/>
          <a:stretch/>
        </p:blipFill>
        <p:spPr>
          <a:xfrm>
            <a:off x="7057633" y="3098800"/>
            <a:ext cx="4097928" cy="2936239"/>
          </a:xfrm>
          <a:prstGeom prst="rect">
            <a:avLst/>
          </a:prstGeom>
          <a:ln>
            <a:solidFill>
              <a:schemeClr val="accent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A882CF12-F502-FA34-1FB6-C59EBC276EC3}"/>
              </a:ext>
            </a:extLst>
          </p:cNvPr>
          <p:cNvSpPr/>
          <p:nvPr/>
        </p:nvSpPr>
        <p:spPr bwMode="gray">
          <a:xfrm>
            <a:off x="7057634" y="3822307"/>
            <a:ext cx="4097928" cy="802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76237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5385B-5504-B4F3-6F13-E4F7AF5ABA47}"/>
              </a:ext>
            </a:extLst>
          </p:cNvPr>
          <p:cNvSpPr>
            <a:spLocks noGrp="1"/>
          </p:cNvSpPr>
          <p:nvPr>
            <p:ph type="title"/>
          </p:nvPr>
        </p:nvSpPr>
        <p:spPr>
          <a:xfrm>
            <a:off x="1752600" y="1689360"/>
            <a:ext cx="8686800" cy="2285241"/>
          </a:xfrm>
        </p:spPr>
        <p:txBody>
          <a:bodyPr/>
          <a:lstStyle/>
          <a:p>
            <a:r>
              <a:rPr lang="en-US" dirty="0"/>
              <a:t>Organizing and Documenting </a:t>
            </a:r>
            <a:br>
              <a:rPr lang="en-US" dirty="0"/>
            </a:br>
            <a:r>
              <a:rPr lang="en-US" dirty="0"/>
              <a:t>Larger Agents</a:t>
            </a:r>
          </a:p>
        </p:txBody>
      </p:sp>
      <p:sp>
        <p:nvSpPr>
          <p:cNvPr id="5" name="Text Placeholder 4">
            <a:extLst>
              <a:ext uri="{FF2B5EF4-FFF2-40B4-BE49-F238E27FC236}">
                <a16:creationId xmlns:a16="http://schemas.microsoft.com/office/drawing/2014/main" id="{F1229E0A-25CA-6887-5E41-734540FA8B36}"/>
              </a:ext>
            </a:extLst>
          </p:cNvPr>
          <p:cNvSpPr>
            <a:spLocks noGrp="1"/>
          </p:cNvSpPr>
          <p:nvPr>
            <p:ph type="body" idx="1"/>
          </p:nvPr>
        </p:nvSpPr>
        <p:spPr/>
        <p:txBody>
          <a:bodyPr/>
          <a:lstStyle/>
          <a:p>
            <a:r>
              <a:rPr lang="en-US" dirty="0"/>
              <a:t>When One File Isn’t Enough</a:t>
            </a:r>
          </a:p>
        </p:txBody>
      </p:sp>
    </p:spTree>
    <p:extLst>
      <p:ext uri="{BB962C8B-B14F-4D97-AF65-F5344CB8AC3E}">
        <p14:creationId xmlns:p14="http://schemas.microsoft.com/office/powerpoint/2010/main" val="198631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2D32-0124-BB01-3D9B-CC45337E40DB}"/>
              </a:ext>
            </a:extLst>
          </p:cNvPr>
          <p:cNvSpPr>
            <a:spLocks noGrp="1"/>
          </p:cNvSpPr>
          <p:nvPr>
            <p:ph type="title"/>
          </p:nvPr>
        </p:nvSpPr>
        <p:spPr/>
        <p:txBody>
          <a:bodyPr/>
          <a:lstStyle/>
          <a:p>
            <a:r>
              <a:rPr lang="en-US" dirty="0"/>
              <a:t>Outgrowing a Single File</a:t>
            </a:r>
          </a:p>
        </p:txBody>
      </p:sp>
      <p:sp>
        <p:nvSpPr>
          <p:cNvPr id="3" name="Content Placeholder 2">
            <a:extLst>
              <a:ext uri="{FF2B5EF4-FFF2-40B4-BE49-F238E27FC236}">
                <a16:creationId xmlns:a16="http://schemas.microsoft.com/office/drawing/2014/main" id="{AAFFD757-EAF6-54E1-4E54-2693966561DA}"/>
              </a:ext>
            </a:extLst>
          </p:cNvPr>
          <p:cNvSpPr>
            <a:spLocks noGrp="1"/>
          </p:cNvSpPr>
          <p:nvPr>
            <p:ph idx="1"/>
          </p:nvPr>
        </p:nvSpPr>
        <p:spPr/>
        <p:txBody>
          <a:bodyPr>
            <a:normAutofit/>
          </a:bodyPr>
          <a:lstStyle/>
          <a:p>
            <a:r>
              <a:rPr lang="en-US" sz="2400" dirty="0"/>
              <a:t>Our agent code is getting too big to navigate in just one or two files.</a:t>
            </a:r>
          </a:p>
          <a:p>
            <a:r>
              <a:rPr lang="en-US" sz="2400" dirty="0"/>
              <a:t>What are best practices for managing larger Soar agents?</a:t>
            </a:r>
          </a:p>
          <a:p>
            <a:pPr marL="342900" indent="-342900">
              <a:buAutoNum type="arabicPeriod"/>
            </a:pPr>
            <a:r>
              <a:rPr lang="en-US" sz="2400" b="1" dirty="0"/>
              <a:t>Separate files by their contents</a:t>
            </a:r>
          </a:p>
          <a:p>
            <a:pPr marL="571500" lvl="1" indent="-342900"/>
            <a:r>
              <a:rPr lang="en-US" sz="2400" dirty="0"/>
              <a:t>So that related rules are in the same spot</a:t>
            </a:r>
          </a:p>
          <a:p>
            <a:pPr marL="342900" indent="-342900">
              <a:buAutoNum type="arabicPeriod"/>
            </a:pPr>
            <a:r>
              <a:rPr lang="en-US" sz="2400" b="1" dirty="0"/>
              <a:t>Organize rules in each file by a consistent pattern</a:t>
            </a:r>
          </a:p>
          <a:p>
            <a:pPr marL="571500" lvl="1" indent="-342900"/>
            <a:r>
              <a:rPr lang="en-US" sz="2400" dirty="0"/>
              <a:t>So it’s easy to find a rule you want</a:t>
            </a:r>
          </a:p>
          <a:p>
            <a:pPr marL="342900" indent="-342900">
              <a:buAutoNum type="arabicPeriod"/>
            </a:pPr>
            <a:r>
              <a:rPr lang="en-US" sz="2400" b="1" dirty="0"/>
              <a:t>Write documentation comments in each file </a:t>
            </a:r>
          </a:p>
          <a:p>
            <a:pPr marL="571500" lvl="1" indent="-342900"/>
            <a:r>
              <a:rPr lang="en-US" sz="2400" dirty="0"/>
              <a:t>So it’s easy to understand how the rules work</a:t>
            </a:r>
          </a:p>
        </p:txBody>
      </p:sp>
    </p:spTree>
    <p:extLst>
      <p:ext uri="{BB962C8B-B14F-4D97-AF65-F5344CB8AC3E}">
        <p14:creationId xmlns:p14="http://schemas.microsoft.com/office/powerpoint/2010/main" val="279736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4A7E0C-3970-1AD9-6520-6B5BFC9ABB71}"/>
              </a:ext>
            </a:extLst>
          </p:cNvPr>
          <p:cNvSpPr>
            <a:spLocks noGrp="1"/>
          </p:cNvSpPr>
          <p:nvPr>
            <p:ph type="title"/>
          </p:nvPr>
        </p:nvSpPr>
        <p:spPr/>
        <p:txBody>
          <a:bodyPr/>
          <a:lstStyle/>
          <a:p>
            <a:r>
              <a:rPr lang="en-US" dirty="0"/>
              <a:t>1 Separate Files by Contents</a:t>
            </a:r>
          </a:p>
        </p:txBody>
      </p:sp>
      <p:sp>
        <p:nvSpPr>
          <p:cNvPr id="2" name="Content Placeholder 1">
            <a:extLst>
              <a:ext uri="{FF2B5EF4-FFF2-40B4-BE49-F238E27FC236}">
                <a16:creationId xmlns:a16="http://schemas.microsoft.com/office/drawing/2014/main" id="{BC9BD3ED-FB3D-75B2-BB3C-72195E59FBED}"/>
              </a:ext>
            </a:extLst>
          </p:cNvPr>
          <p:cNvSpPr>
            <a:spLocks noGrp="1"/>
          </p:cNvSpPr>
          <p:nvPr>
            <p:ph idx="1"/>
          </p:nvPr>
        </p:nvSpPr>
        <p:spPr>
          <a:xfrm>
            <a:off x="1524000" y="1088137"/>
            <a:ext cx="9144000" cy="2645664"/>
          </a:xfrm>
        </p:spPr>
        <p:txBody>
          <a:bodyPr>
            <a:normAutofit fontScale="92500" lnSpcReduction="20000"/>
          </a:bodyPr>
          <a:lstStyle/>
          <a:p>
            <a:r>
              <a:rPr lang="en-US" dirty="0"/>
              <a:t>When organizing rules in .soar files, the following convention is suggested:</a:t>
            </a:r>
            <a:br>
              <a:rPr lang="en-US" dirty="0"/>
            </a:br>
            <a:endParaRPr lang="en-US" dirty="0"/>
          </a:p>
          <a:p>
            <a:pPr marL="342900" indent="-342900">
              <a:buFont typeface="+mj-lt"/>
              <a:buAutoNum type="arabicPeriod"/>
            </a:pPr>
            <a:r>
              <a:rPr lang="en-US" dirty="0"/>
              <a:t>Have a separate file for loading all other files and setting Soar parameters</a:t>
            </a:r>
          </a:p>
          <a:p>
            <a:pPr marL="514350" lvl="1" indent="-285750"/>
            <a:r>
              <a:rPr lang="en-US" dirty="0"/>
              <a:t>Make it responsible for all CLI commands other than “</a:t>
            </a:r>
            <a:r>
              <a:rPr lang="en-US" dirty="0" err="1">
                <a:latin typeface="Consolas" panose="020B0609020204030204" pitchFamily="49" charset="0"/>
                <a:ea typeface="Menlo" panose="020B0609030804020204" pitchFamily="49" charset="0"/>
                <a:cs typeface="Menlo" panose="020B0609030804020204" pitchFamily="49" charset="0"/>
              </a:rPr>
              <a:t>sp</a:t>
            </a:r>
            <a:r>
              <a:rPr lang="en-US" dirty="0">
                <a:latin typeface="Consolas" panose="020B0609020204030204" pitchFamily="49" charset="0"/>
                <a:ea typeface="Menlo" panose="020B0609030804020204" pitchFamily="49" charset="0"/>
                <a:cs typeface="Menlo" panose="020B0609030804020204" pitchFamily="49" charset="0"/>
              </a:rPr>
              <a:t> {…}</a:t>
            </a:r>
            <a:r>
              <a:rPr lang="en-US" dirty="0"/>
              <a:t>”</a:t>
            </a:r>
          </a:p>
          <a:p>
            <a:pPr marL="514350" lvl="1" indent="-285750"/>
            <a:r>
              <a:rPr lang="en-US" dirty="0"/>
              <a:t>Tip: Begin its filename with “_” so that it is always first in the directory.</a:t>
            </a:r>
          </a:p>
          <a:p>
            <a:pPr marL="342900" indent="-342900">
              <a:buFont typeface="+mj-lt"/>
              <a:buAutoNum type="arabicPeriod"/>
            </a:pPr>
            <a:r>
              <a:rPr lang="en-US" dirty="0"/>
              <a:t>Group rules into separate files so that </a:t>
            </a:r>
            <a:r>
              <a:rPr lang="en-US" b="1" i="1" dirty="0"/>
              <a:t>each substate </a:t>
            </a:r>
            <a:r>
              <a:rPr lang="en-US" dirty="0"/>
              <a:t>has its own file.</a:t>
            </a:r>
          </a:p>
          <a:p>
            <a:pPr marL="514350" lvl="1" indent="-285750"/>
            <a:r>
              <a:rPr lang="en-US" dirty="0"/>
              <a:t>Though if a substate has only 1 rule, you </a:t>
            </a:r>
            <a:r>
              <a:rPr lang="en-US" i="1" dirty="0"/>
              <a:t>might </a:t>
            </a:r>
            <a:r>
              <a:rPr lang="en-US" dirty="0"/>
              <a:t>include it in its superstate’s file.</a:t>
            </a:r>
          </a:p>
          <a:p>
            <a:pPr marL="514350" lvl="1" indent="-285750"/>
            <a:r>
              <a:rPr lang="en-US" dirty="0"/>
              <a:t>Make a separate file for rules that fire in multiple substates.</a:t>
            </a:r>
          </a:p>
          <a:p>
            <a:pPr>
              <a:lnSpc>
                <a:spcPct val="160000"/>
              </a:lnSpc>
            </a:pPr>
            <a:r>
              <a:rPr lang="en-US" dirty="0"/>
              <a:t>In this project, we will have 3 states, and each gets its own file:</a:t>
            </a:r>
          </a:p>
        </p:txBody>
      </p:sp>
      <p:graphicFrame>
        <p:nvGraphicFramePr>
          <p:cNvPr id="4" name="Table 3">
            <a:extLst>
              <a:ext uri="{FF2B5EF4-FFF2-40B4-BE49-F238E27FC236}">
                <a16:creationId xmlns:a16="http://schemas.microsoft.com/office/drawing/2014/main" id="{9CDF755A-128D-AD35-F73C-8A9FF526F86A}"/>
              </a:ext>
            </a:extLst>
          </p:cNvPr>
          <p:cNvGraphicFramePr>
            <a:graphicFrameLocks noGrp="1"/>
          </p:cNvGraphicFramePr>
          <p:nvPr>
            <p:extLst>
              <p:ext uri="{D42A27DB-BD31-4B8C-83A1-F6EECF244321}">
                <p14:modId xmlns:p14="http://schemas.microsoft.com/office/powerpoint/2010/main" val="435167205"/>
              </p:ext>
            </p:extLst>
          </p:nvPr>
        </p:nvGraphicFramePr>
        <p:xfrm>
          <a:off x="1117601" y="3733801"/>
          <a:ext cx="8940798" cy="1854200"/>
        </p:xfrm>
        <a:graphic>
          <a:graphicData uri="http://schemas.openxmlformats.org/drawingml/2006/table">
            <a:tbl>
              <a:tblPr firstRow="1" bandRow="1">
                <a:tableStyleId>{5C22544A-7EE6-4342-B048-85BDC9FD1C3A}</a:tableStyleId>
              </a:tblPr>
              <a:tblGrid>
                <a:gridCol w="4470399">
                  <a:extLst>
                    <a:ext uri="{9D8B030D-6E8A-4147-A177-3AD203B41FA5}">
                      <a16:colId xmlns:a16="http://schemas.microsoft.com/office/drawing/2014/main" val="2228079824"/>
                    </a:ext>
                  </a:extLst>
                </a:gridCol>
                <a:gridCol w="4470399">
                  <a:extLst>
                    <a:ext uri="{9D8B030D-6E8A-4147-A177-3AD203B41FA5}">
                      <a16:colId xmlns:a16="http://schemas.microsoft.com/office/drawing/2014/main" val="3644180108"/>
                    </a:ext>
                  </a:extLst>
                </a:gridCol>
              </a:tblGrid>
              <a:tr h="370840">
                <a:tc>
                  <a:txBody>
                    <a:bodyPr/>
                    <a:lstStyle/>
                    <a:p>
                      <a:r>
                        <a:rPr lang="en-US" sz="1600" dirty="0"/>
                        <a:t>File Name</a:t>
                      </a:r>
                    </a:p>
                  </a:txBody>
                  <a:tcPr/>
                </a:tc>
                <a:tc>
                  <a:txBody>
                    <a:bodyPr/>
                    <a:lstStyle/>
                    <a:p>
                      <a:r>
                        <a:rPr lang="en-US" sz="1600" dirty="0"/>
                        <a:t>Purpose</a:t>
                      </a:r>
                    </a:p>
                  </a:txBody>
                  <a:tcPr/>
                </a:tc>
                <a:extLst>
                  <a:ext uri="{0D108BD9-81ED-4DB2-BD59-A6C34878D82A}">
                    <a16:rowId xmlns:a16="http://schemas.microsoft.com/office/drawing/2014/main" val="56961620"/>
                  </a:ext>
                </a:extLst>
              </a:tr>
              <a:tr h="370840">
                <a:tc>
                  <a:txBody>
                    <a:bodyPr/>
                    <a:lstStyle/>
                    <a:p>
                      <a:r>
                        <a:rPr lang="en-US" sz="1600" dirty="0">
                          <a:latin typeface="Consolas" panose="020B0609020204030204" pitchFamily="49" charset="0"/>
                          <a:ea typeface="Menlo" panose="020B0609030804020204" pitchFamily="49" charset="0"/>
                          <a:cs typeface="Menlo" panose="020B0609030804020204" pitchFamily="49" charset="0"/>
                        </a:rPr>
                        <a:t>_</a:t>
                      </a:r>
                      <a:r>
                        <a:rPr lang="en-US" sz="1600" dirty="0" err="1">
                          <a:latin typeface="Consolas" panose="020B0609020204030204" pitchFamily="49" charset="0"/>
                          <a:ea typeface="Menlo" panose="020B0609030804020204" pitchFamily="49" charset="0"/>
                          <a:cs typeface="Menlo" panose="020B0609030804020204" pitchFamily="49" charset="0"/>
                        </a:rPr>
                        <a:t>firstload_</a:t>
                      </a:r>
                      <a:r>
                        <a:rPr lang="en-US" sz="1600" i="1" dirty="0" err="1">
                          <a:latin typeface="Consolas" panose="020B0609020204030204" pitchFamily="49" charset="0"/>
                          <a:ea typeface="Menlo" panose="020B0609030804020204" pitchFamily="49" charset="0"/>
                          <a:cs typeface="Menlo" panose="020B0609030804020204" pitchFamily="49" charset="0"/>
                        </a:rPr>
                        <a:t>agent_starter</a:t>
                      </a:r>
                      <a:r>
                        <a:rPr lang="en-US" sz="1600" dirty="0" err="1">
                          <a:latin typeface="Consolas" panose="020B0609020204030204" pitchFamily="49" charset="0"/>
                          <a:ea typeface="Menlo" panose="020B0609030804020204" pitchFamily="49" charset="0"/>
                          <a:cs typeface="Menlo" panose="020B0609030804020204" pitchFamily="49" charset="0"/>
                        </a:rPr>
                        <a:t>.soar</a:t>
                      </a:r>
                      <a:endParaRPr lang="en-US" sz="1600" dirty="0">
                        <a:latin typeface="Consolas" panose="020B0609020204030204" pitchFamily="49" charset="0"/>
                        <a:ea typeface="Menlo" panose="020B0609030804020204" pitchFamily="49" charset="0"/>
                        <a:cs typeface="Menlo" panose="020B0609030804020204" pitchFamily="49" charset="0"/>
                      </a:endParaRPr>
                    </a:p>
                  </a:txBody>
                  <a:tcPr/>
                </a:tc>
                <a:tc>
                  <a:txBody>
                    <a:bodyPr/>
                    <a:lstStyle/>
                    <a:p>
                      <a:r>
                        <a:rPr lang="en-US" sz="1600" dirty="0"/>
                        <a:t>Loads all other files</a:t>
                      </a:r>
                    </a:p>
                  </a:txBody>
                  <a:tcPr/>
                </a:tc>
                <a:extLst>
                  <a:ext uri="{0D108BD9-81ED-4DB2-BD59-A6C34878D82A}">
                    <a16:rowId xmlns:a16="http://schemas.microsoft.com/office/drawing/2014/main" val="3195397240"/>
                  </a:ext>
                </a:extLst>
              </a:tr>
              <a:tr h="370840">
                <a:tc>
                  <a:txBody>
                    <a:bodyPr/>
                    <a:lstStyle/>
                    <a:p>
                      <a:r>
                        <a:rPr lang="en-US" sz="1600" dirty="0">
                          <a:latin typeface="Consolas" panose="020B0609020204030204" pitchFamily="49" charset="0"/>
                          <a:ea typeface="Menlo" panose="020B0609030804020204" pitchFamily="49" charset="0"/>
                          <a:cs typeface="Menlo" panose="020B0609030804020204" pitchFamily="49" charset="0"/>
                        </a:rPr>
                        <a:t>existing_code_06_main.soar</a:t>
                      </a:r>
                    </a:p>
                  </a:txBody>
                  <a:tcPr/>
                </a:tc>
                <a:tc>
                  <a:txBody>
                    <a:bodyPr/>
                    <a:lstStyle/>
                    <a:p>
                      <a:r>
                        <a:rPr lang="en-US" sz="1600" dirty="0"/>
                        <a:t>Rules for state </a:t>
                      </a:r>
                      <a:r>
                        <a:rPr lang="en-US" sz="1600" b="1" dirty="0" err="1"/>
                        <a:t>suppliersort_main</a:t>
                      </a:r>
                      <a:endParaRPr lang="en-US" sz="1600" b="1" dirty="0"/>
                    </a:p>
                  </a:txBody>
                  <a:tcPr/>
                </a:tc>
                <a:extLst>
                  <a:ext uri="{0D108BD9-81ED-4DB2-BD59-A6C34878D82A}">
                    <a16:rowId xmlns:a16="http://schemas.microsoft.com/office/drawing/2014/main" val="1415031352"/>
                  </a:ext>
                </a:extLst>
              </a:tr>
              <a:tr h="370840">
                <a:tc>
                  <a:txBody>
                    <a:bodyPr/>
                    <a:lstStyle/>
                    <a:p>
                      <a:r>
                        <a:rPr lang="en-US" sz="1600" i="1" dirty="0" err="1">
                          <a:latin typeface="Consolas" panose="020B0609020204030204" pitchFamily="49" charset="0"/>
                          <a:ea typeface="Menlo" panose="020B0609030804020204" pitchFamily="49" charset="0"/>
                          <a:cs typeface="Menlo" panose="020B0609030804020204" pitchFamily="49" charset="0"/>
                        </a:rPr>
                        <a:t>agent_starter</a:t>
                      </a:r>
                      <a:r>
                        <a:rPr lang="en-US" sz="1600" dirty="0" err="1">
                          <a:latin typeface="Consolas" panose="020B0609020204030204" pitchFamily="49" charset="0"/>
                          <a:ea typeface="Menlo" panose="020B0609030804020204" pitchFamily="49" charset="0"/>
                          <a:cs typeface="Menlo" panose="020B0609030804020204" pitchFamily="49" charset="0"/>
                        </a:rPr>
                        <a:t>_tie.soar</a:t>
                      </a:r>
                      <a:endParaRPr lang="en-US" sz="1600" dirty="0">
                        <a:latin typeface="Consolas" panose="020B0609020204030204" pitchFamily="49" charset="0"/>
                        <a:ea typeface="Menlo" panose="020B0609030804020204" pitchFamily="49" charset="0"/>
                        <a:cs typeface="Menlo" panose="020B0609030804020204" pitchFamily="49" charset="0"/>
                      </a:endParaRPr>
                    </a:p>
                  </a:txBody>
                  <a:tcPr/>
                </a:tc>
                <a:tc>
                  <a:txBody>
                    <a:bodyPr/>
                    <a:lstStyle/>
                    <a:p>
                      <a:r>
                        <a:rPr lang="en-US" sz="1600" dirty="0"/>
                        <a:t>Rules for state </a:t>
                      </a:r>
                      <a:r>
                        <a:rPr lang="en-US" sz="1600" b="1" dirty="0" err="1"/>
                        <a:t>suppliersort_tie</a:t>
                      </a:r>
                      <a:endParaRPr lang="en-US" sz="1600" b="1" dirty="0"/>
                    </a:p>
                  </a:txBody>
                  <a:tcPr/>
                </a:tc>
                <a:extLst>
                  <a:ext uri="{0D108BD9-81ED-4DB2-BD59-A6C34878D82A}">
                    <a16:rowId xmlns:a16="http://schemas.microsoft.com/office/drawing/2014/main" val="2787856160"/>
                  </a:ext>
                </a:extLst>
              </a:tr>
              <a:tr h="370840">
                <a:tc>
                  <a:txBody>
                    <a:bodyPr/>
                    <a:lstStyle/>
                    <a:p>
                      <a:r>
                        <a:rPr lang="en-US" sz="1600" i="1" dirty="0" err="1">
                          <a:latin typeface="Consolas" panose="020B0609020204030204" pitchFamily="49" charset="0"/>
                          <a:ea typeface="Menlo" panose="020B0609030804020204" pitchFamily="49" charset="0"/>
                          <a:cs typeface="Menlo" panose="020B0609030804020204" pitchFamily="49" charset="0"/>
                        </a:rPr>
                        <a:t>agent_starter</a:t>
                      </a:r>
                      <a:r>
                        <a:rPr lang="en-US" sz="1600" dirty="0" err="1">
                          <a:latin typeface="Consolas" panose="020B0609020204030204" pitchFamily="49" charset="0"/>
                          <a:ea typeface="Menlo" panose="020B0609030804020204" pitchFamily="49" charset="0"/>
                          <a:cs typeface="Menlo" panose="020B0609030804020204" pitchFamily="49" charset="0"/>
                        </a:rPr>
                        <a:t>_find_subtotal.soar</a:t>
                      </a:r>
                      <a:endParaRPr lang="en-US" sz="1600" dirty="0">
                        <a:latin typeface="Consolas" panose="020B0609020204030204" pitchFamily="49" charset="0"/>
                        <a:ea typeface="Menlo" panose="020B0609030804020204" pitchFamily="49" charset="0"/>
                        <a:cs typeface="Menlo" panose="020B0609030804020204" pitchFamily="49" charset="0"/>
                      </a:endParaRPr>
                    </a:p>
                  </a:txBody>
                  <a:tcPr/>
                </a:tc>
                <a:tc>
                  <a:txBody>
                    <a:bodyPr/>
                    <a:lstStyle/>
                    <a:p>
                      <a:r>
                        <a:rPr lang="en-US" sz="1600" dirty="0"/>
                        <a:t>Rules for state </a:t>
                      </a:r>
                      <a:r>
                        <a:rPr lang="en-US" sz="1600" b="1" dirty="0" err="1"/>
                        <a:t>suppliersort_find_subtotal</a:t>
                      </a:r>
                      <a:endParaRPr lang="en-US" sz="1600" b="1" dirty="0"/>
                    </a:p>
                  </a:txBody>
                  <a:tcPr/>
                </a:tc>
                <a:extLst>
                  <a:ext uri="{0D108BD9-81ED-4DB2-BD59-A6C34878D82A}">
                    <a16:rowId xmlns:a16="http://schemas.microsoft.com/office/drawing/2014/main" val="4071682784"/>
                  </a:ext>
                </a:extLst>
              </a:tr>
            </a:tbl>
          </a:graphicData>
        </a:graphic>
      </p:graphicFrame>
      <p:sp>
        <p:nvSpPr>
          <p:cNvPr id="5" name="Rectangle 4">
            <a:extLst>
              <a:ext uri="{FF2B5EF4-FFF2-40B4-BE49-F238E27FC236}">
                <a16:creationId xmlns:a16="http://schemas.microsoft.com/office/drawing/2014/main" id="{568BD9CF-686C-6DC7-5C49-6F56EADBFF87}"/>
              </a:ext>
            </a:extLst>
          </p:cNvPr>
          <p:cNvSpPr/>
          <p:nvPr/>
        </p:nvSpPr>
        <p:spPr bwMode="gray">
          <a:xfrm>
            <a:off x="3645725" y="5757332"/>
            <a:ext cx="4900550" cy="602178"/>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Provided solution files are named with “</a:t>
            </a:r>
            <a:r>
              <a:rPr lang="en-US" sz="1600" b="1" i="1" dirty="0" err="1">
                <a:solidFill>
                  <a:schemeClr val="accent6"/>
                </a:solidFill>
                <a:latin typeface="+mj-lt"/>
                <a:ea typeface="Menlo" panose="020B0609030804020204" pitchFamily="49" charset="0"/>
                <a:cs typeface="Menlo" panose="020B0609030804020204" pitchFamily="49" charset="0"/>
              </a:rPr>
              <a:t>instructor_solution</a:t>
            </a:r>
            <a:r>
              <a:rPr lang="en-US" sz="1600" b="1" dirty="0">
                <a:solidFill>
                  <a:schemeClr val="accent6"/>
                </a:solidFill>
                <a:latin typeface="+mj-lt"/>
                <a:ea typeface="Menlo" panose="020B0609030804020204" pitchFamily="49" charset="0"/>
                <a:cs typeface="Menlo" panose="020B0609030804020204" pitchFamily="49" charset="0"/>
              </a:rPr>
              <a:t>” instead of “</a:t>
            </a:r>
            <a:r>
              <a:rPr lang="en-US" sz="1600" b="1" i="1" dirty="0" err="1">
                <a:solidFill>
                  <a:schemeClr val="accent6"/>
                </a:solidFill>
                <a:latin typeface="+mj-lt"/>
                <a:ea typeface="Menlo" panose="020B0609030804020204" pitchFamily="49" charset="0"/>
                <a:cs typeface="Menlo" panose="020B0609030804020204" pitchFamily="49" charset="0"/>
              </a:rPr>
              <a:t>agent_starter</a:t>
            </a:r>
            <a:r>
              <a:rPr lang="en-US" sz="1600" b="1" dirty="0">
                <a:solidFill>
                  <a:schemeClr val="accent6"/>
                </a:solidFill>
                <a:latin typeface="+mj-lt"/>
                <a:ea typeface="Menlo" panose="020B0609030804020204" pitchFamily="49" charset="0"/>
                <a:cs typeface="Menlo" panose="020B0609030804020204" pitchFamily="49" charset="0"/>
              </a:rPr>
              <a:t>”.</a:t>
            </a:r>
          </a:p>
        </p:txBody>
      </p:sp>
      <p:sp>
        <p:nvSpPr>
          <p:cNvPr id="12" name="Left Brace 11">
            <a:extLst>
              <a:ext uri="{FF2B5EF4-FFF2-40B4-BE49-F238E27FC236}">
                <a16:creationId xmlns:a16="http://schemas.microsoft.com/office/drawing/2014/main" id="{713CF7DA-7CE7-F7B2-FF24-88B1338CD8E8}"/>
              </a:ext>
            </a:extLst>
          </p:cNvPr>
          <p:cNvSpPr/>
          <p:nvPr/>
        </p:nvSpPr>
        <p:spPr bwMode="gray">
          <a:xfrm rot="16200000">
            <a:off x="1881174" y="4856178"/>
            <a:ext cx="174656" cy="1644652"/>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FE5CCB51-039C-5F3D-7553-8B16DA371F8F}"/>
              </a:ext>
            </a:extLst>
          </p:cNvPr>
          <p:cNvCxnSpPr>
            <a:cxnSpLocks/>
            <a:stCxn id="5" idx="1"/>
            <a:endCxn id="12" idx="1"/>
          </p:cNvCxnSpPr>
          <p:nvPr/>
        </p:nvCxnSpPr>
        <p:spPr bwMode="gray">
          <a:xfrm rot="10800000">
            <a:off x="1968503" y="5765833"/>
            <a:ext cx="1677223" cy="292589"/>
          </a:xfrm>
          <a:prstGeom prst="bentConnector4">
            <a:avLst>
              <a:gd name="adj1" fmla="val 47397"/>
              <a:gd name="adj2" fmla="val -1456"/>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A0AA6D3-11E8-D5DA-7D2C-62236EA6E9F2}"/>
              </a:ext>
            </a:extLst>
          </p:cNvPr>
          <p:cNvSpPr/>
          <p:nvPr/>
        </p:nvSpPr>
        <p:spPr bwMode="gray">
          <a:xfrm>
            <a:off x="8158479" y="3202337"/>
            <a:ext cx="3799840" cy="1029268"/>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Take a moment to look through the project folder and familiarize yourself with these files.</a:t>
            </a:r>
          </a:p>
        </p:txBody>
      </p:sp>
    </p:spTree>
    <p:extLst>
      <p:ext uri="{BB962C8B-B14F-4D97-AF65-F5344CB8AC3E}">
        <p14:creationId xmlns:p14="http://schemas.microsoft.com/office/powerpoint/2010/main" val="388523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4A7E0C-3970-1AD9-6520-6B5BFC9ABB71}"/>
              </a:ext>
            </a:extLst>
          </p:cNvPr>
          <p:cNvSpPr>
            <a:spLocks noGrp="1"/>
          </p:cNvSpPr>
          <p:nvPr>
            <p:ph type="title"/>
          </p:nvPr>
        </p:nvSpPr>
        <p:spPr/>
        <p:txBody>
          <a:bodyPr/>
          <a:lstStyle/>
          <a:p>
            <a:r>
              <a:rPr lang="en-US" dirty="0"/>
              <a:t>2 Organize Rules In Each File</a:t>
            </a:r>
          </a:p>
        </p:txBody>
      </p:sp>
      <p:sp>
        <p:nvSpPr>
          <p:cNvPr id="2" name="Content Placeholder 1">
            <a:extLst>
              <a:ext uri="{FF2B5EF4-FFF2-40B4-BE49-F238E27FC236}">
                <a16:creationId xmlns:a16="http://schemas.microsoft.com/office/drawing/2014/main" id="{BC9BD3ED-FB3D-75B2-BB3C-72195E59FBED}"/>
              </a:ext>
            </a:extLst>
          </p:cNvPr>
          <p:cNvSpPr>
            <a:spLocks noGrp="1"/>
          </p:cNvSpPr>
          <p:nvPr>
            <p:ph idx="1"/>
          </p:nvPr>
        </p:nvSpPr>
        <p:spPr>
          <a:xfrm>
            <a:off x="1524000" y="1514475"/>
            <a:ext cx="9144000" cy="4483988"/>
          </a:xfrm>
        </p:spPr>
        <p:txBody>
          <a:bodyPr>
            <a:normAutofit/>
          </a:bodyPr>
          <a:lstStyle/>
          <a:p>
            <a:r>
              <a:rPr lang="en-US" sz="2400" dirty="0"/>
              <a:t>The following convention will help you easily navigate your rules:</a:t>
            </a:r>
          </a:p>
          <a:p>
            <a:endParaRPr lang="en-US" sz="2400" dirty="0"/>
          </a:p>
          <a:p>
            <a:pPr marL="342900" indent="-342900">
              <a:buFont typeface="+mj-lt"/>
              <a:buAutoNum type="arabicPeriod"/>
            </a:pPr>
            <a:r>
              <a:rPr lang="en-US" sz="2400" dirty="0"/>
              <a:t>Put elaboration rules at the top of the file</a:t>
            </a:r>
          </a:p>
          <a:p>
            <a:pPr marL="342900" indent="-342900">
              <a:buFont typeface="+mj-lt"/>
              <a:buAutoNum type="arabicPeriod"/>
            </a:pPr>
            <a:r>
              <a:rPr lang="en-US" sz="2400" dirty="0"/>
              <a:t>Then put preference rules that involve operators of different names, if any (e.g. “op-1 &gt; op-2”)</a:t>
            </a:r>
          </a:p>
          <a:p>
            <a:pPr marL="342900" indent="-342900">
              <a:buFont typeface="+mj-lt"/>
              <a:buAutoNum type="arabicPeriod"/>
            </a:pPr>
            <a:r>
              <a:rPr lang="en-US" sz="2400" dirty="0"/>
              <a:t>Then put rules for each operator, in order of rule type:</a:t>
            </a:r>
          </a:p>
          <a:p>
            <a:pPr marL="574675" lvl="2" indent="-342900">
              <a:buAutoNum type="arabicPeriod"/>
            </a:pPr>
            <a:r>
              <a:rPr lang="en-US" sz="2400" dirty="0"/>
              <a:t>Proposal rules</a:t>
            </a:r>
          </a:p>
          <a:p>
            <a:pPr marL="574675" lvl="2" indent="-342900">
              <a:buAutoNum type="arabicPeriod"/>
            </a:pPr>
            <a:r>
              <a:rPr lang="en-US" sz="2400" dirty="0"/>
              <a:t>Preference rules specific to only this operator, if any</a:t>
            </a:r>
          </a:p>
          <a:p>
            <a:pPr marL="574675" lvl="2" indent="-342900">
              <a:buAutoNum type="arabicPeriod"/>
            </a:pPr>
            <a:r>
              <a:rPr lang="en-US" sz="2400" dirty="0"/>
              <a:t>Apply rules</a:t>
            </a:r>
          </a:p>
          <a:p>
            <a:pPr marL="342900" indent="-342900">
              <a:buAutoNum type="arabicPeriod"/>
            </a:pPr>
            <a:endParaRPr lang="en-US" sz="2400" dirty="0"/>
          </a:p>
        </p:txBody>
      </p:sp>
      <p:sp>
        <p:nvSpPr>
          <p:cNvPr id="20" name="Rectangle 19">
            <a:extLst>
              <a:ext uri="{FF2B5EF4-FFF2-40B4-BE49-F238E27FC236}">
                <a16:creationId xmlns:a16="http://schemas.microsoft.com/office/drawing/2014/main" id="{D0CD9D74-052F-AC64-2235-BC87C3CBA6C3}"/>
              </a:ext>
            </a:extLst>
          </p:cNvPr>
          <p:cNvSpPr/>
          <p:nvPr/>
        </p:nvSpPr>
        <p:spPr bwMode="gray">
          <a:xfrm>
            <a:off x="4134186" y="5208339"/>
            <a:ext cx="4590713" cy="79012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We’ve been using this convention already throughout our projects!</a:t>
            </a:r>
          </a:p>
        </p:txBody>
      </p:sp>
    </p:spTree>
    <p:extLst>
      <p:ext uri="{BB962C8B-B14F-4D97-AF65-F5344CB8AC3E}">
        <p14:creationId xmlns:p14="http://schemas.microsoft.com/office/powerpoint/2010/main" val="656330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5C6A7D-8BBE-7709-AD7B-C66F4FEACD57}"/>
              </a:ext>
            </a:extLst>
          </p:cNvPr>
          <p:cNvSpPr>
            <a:spLocks noGrp="1"/>
          </p:cNvSpPr>
          <p:nvPr>
            <p:ph type="title"/>
          </p:nvPr>
        </p:nvSpPr>
        <p:spPr>
          <a:xfrm>
            <a:off x="457199" y="555639"/>
            <a:ext cx="6764483" cy="304699"/>
          </a:xfrm>
        </p:spPr>
        <p:txBody>
          <a:bodyPr/>
          <a:lstStyle/>
          <a:p>
            <a:r>
              <a:rPr lang="en-US" dirty="0"/>
              <a:t>3 Write Documentation in Each File</a:t>
            </a:r>
          </a:p>
        </p:txBody>
      </p:sp>
      <p:sp>
        <p:nvSpPr>
          <p:cNvPr id="2" name="Content Placeholder 1">
            <a:extLst>
              <a:ext uri="{FF2B5EF4-FFF2-40B4-BE49-F238E27FC236}">
                <a16:creationId xmlns:a16="http://schemas.microsoft.com/office/drawing/2014/main" id="{FC5CDE08-802F-C309-DA6A-802694EB3E2C}"/>
              </a:ext>
            </a:extLst>
          </p:cNvPr>
          <p:cNvSpPr>
            <a:spLocks noGrp="1"/>
          </p:cNvSpPr>
          <p:nvPr>
            <p:ph idx="1"/>
          </p:nvPr>
        </p:nvSpPr>
        <p:spPr>
          <a:xfrm>
            <a:off x="1523999" y="1557210"/>
            <a:ext cx="6953727" cy="3930085"/>
          </a:xfrm>
        </p:spPr>
        <p:txBody>
          <a:bodyPr>
            <a:normAutofit fontScale="92500" lnSpcReduction="20000"/>
          </a:bodyPr>
          <a:lstStyle/>
          <a:p>
            <a:r>
              <a:rPr lang="en-US" sz="2000" dirty="0"/>
              <a:t>Good documentations should explain each level of code design:</a:t>
            </a:r>
          </a:p>
          <a:p>
            <a:pPr marL="285750" indent="-285750">
              <a:buFont typeface="Arial" panose="020B0604020202020204" pitchFamily="34" charset="0"/>
              <a:buChar char="•"/>
            </a:pPr>
            <a:r>
              <a:rPr lang="en-US" sz="2000" dirty="0"/>
              <a:t>What </a:t>
            </a:r>
            <a:r>
              <a:rPr lang="en-US" sz="2000" b="1" dirty="0"/>
              <a:t>each rule </a:t>
            </a:r>
            <a:r>
              <a:rPr lang="en-US" sz="2000" dirty="0"/>
              <a:t>does</a:t>
            </a:r>
          </a:p>
          <a:p>
            <a:pPr marL="285750" indent="-285750">
              <a:buFont typeface="Arial" panose="020B0604020202020204" pitchFamily="34" charset="0"/>
              <a:buChar char="•"/>
            </a:pPr>
            <a:r>
              <a:rPr lang="en-US" sz="2000" dirty="0"/>
              <a:t>What </a:t>
            </a:r>
            <a:r>
              <a:rPr lang="en-US" sz="2000" b="1" dirty="0"/>
              <a:t>each group </a:t>
            </a:r>
            <a:r>
              <a:rPr lang="en-US" sz="2000" dirty="0"/>
              <a:t>of rules does </a:t>
            </a:r>
          </a:p>
          <a:p>
            <a:pPr marL="514350" lvl="1" indent="-285750"/>
            <a:r>
              <a:rPr lang="en-US" sz="2000" dirty="0"/>
              <a:t>(such as for a single operator)</a:t>
            </a:r>
          </a:p>
          <a:p>
            <a:pPr marL="285750" indent="-285750">
              <a:buFont typeface="Arial" panose="020B0604020202020204" pitchFamily="34" charset="0"/>
              <a:buChar char="•"/>
            </a:pPr>
            <a:r>
              <a:rPr lang="en-US" sz="2000" dirty="0"/>
              <a:t>What the processing in </a:t>
            </a:r>
            <a:r>
              <a:rPr lang="en-US" sz="2000" b="1" dirty="0"/>
              <a:t>each state </a:t>
            </a:r>
            <a:r>
              <a:rPr lang="en-US" sz="2000" dirty="0"/>
              <a:t>does</a:t>
            </a:r>
          </a:p>
          <a:p>
            <a:pPr marL="285750" indent="-285750">
              <a:buFont typeface="Arial" panose="020B0604020202020204" pitchFamily="34" charset="0"/>
              <a:buChar char="•"/>
            </a:pPr>
            <a:r>
              <a:rPr lang="en-US" sz="2000" dirty="0"/>
              <a:t>What the </a:t>
            </a:r>
            <a:r>
              <a:rPr lang="en-US" sz="2000" b="1" dirty="0"/>
              <a:t>whole agent </a:t>
            </a:r>
            <a:r>
              <a:rPr lang="en-US" sz="2000" dirty="0"/>
              <a:t>does</a:t>
            </a:r>
          </a:p>
          <a:p>
            <a:endParaRPr lang="en-US" sz="2000" dirty="0"/>
          </a:p>
          <a:p>
            <a:r>
              <a:rPr lang="en-US" sz="2000" dirty="0"/>
              <a:t>For each level, documentation should explain:</a:t>
            </a:r>
          </a:p>
          <a:p>
            <a:pPr marL="342900" indent="-342900">
              <a:buFont typeface="Arial" panose="020B0604020202020204" pitchFamily="34" charset="0"/>
              <a:buChar char="•"/>
            </a:pPr>
            <a:r>
              <a:rPr lang="en-US" sz="2000" dirty="0"/>
              <a:t>The LOGIC of the code</a:t>
            </a:r>
          </a:p>
          <a:p>
            <a:pPr marL="571500" lvl="1" indent="-342900"/>
            <a:r>
              <a:rPr lang="en-US" sz="2000" dirty="0"/>
              <a:t>(the goal and steps of processing)</a:t>
            </a:r>
          </a:p>
          <a:p>
            <a:pPr marL="342900" indent="-342900">
              <a:buFont typeface="Arial" panose="020B0604020202020204" pitchFamily="34" charset="0"/>
              <a:buChar char="•"/>
            </a:pPr>
            <a:r>
              <a:rPr lang="en-US" sz="2000" dirty="0"/>
              <a:t>The DATA STRUCTURES used by the code</a:t>
            </a:r>
          </a:p>
          <a:p>
            <a:pPr marL="571500" lvl="1" indent="-342900"/>
            <a:r>
              <a:rPr lang="en-US" sz="2000" dirty="0"/>
              <a:t>(the WMEs and what they represent)</a:t>
            </a:r>
          </a:p>
        </p:txBody>
      </p:sp>
      <p:graphicFrame>
        <p:nvGraphicFramePr>
          <p:cNvPr id="4" name="Diagram 3">
            <a:extLst>
              <a:ext uri="{FF2B5EF4-FFF2-40B4-BE49-F238E27FC236}">
                <a16:creationId xmlns:a16="http://schemas.microsoft.com/office/drawing/2014/main" id="{D944026B-A037-F1F4-0F0F-24BDB09808A4}"/>
              </a:ext>
            </a:extLst>
          </p:cNvPr>
          <p:cNvGraphicFramePr/>
          <p:nvPr>
            <p:extLst>
              <p:ext uri="{D42A27DB-BD31-4B8C-83A1-F6EECF244321}">
                <p14:modId xmlns:p14="http://schemas.microsoft.com/office/powerpoint/2010/main" val="26819621"/>
              </p:ext>
            </p:extLst>
          </p:nvPr>
        </p:nvGraphicFramePr>
        <p:xfrm>
          <a:off x="6880226" y="719666"/>
          <a:ext cx="48545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8B53CCF4-2CBB-B70A-FD87-598B265389CF}"/>
              </a:ext>
            </a:extLst>
          </p:cNvPr>
          <p:cNvGraphicFramePr/>
          <p:nvPr>
            <p:extLst>
              <p:ext uri="{D42A27DB-BD31-4B8C-83A1-F6EECF244321}">
                <p14:modId xmlns:p14="http://schemas.microsoft.com/office/powerpoint/2010/main" val="3434119561"/>
              </p:ext>
            </p:extLst>
          </p:nvPr>
        </p:nvGraphicFramePr>
        <p:xfrm>
          <a:off x="6727826" y="812918"/>
          <a:ext cx="4854575"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a:extLst>
              <a:ext uri="{FF2B5EF4-FFF2-40B4-BE49-F238E27FC236}">
                <a16:creationId xmlns:a16="http://schemas.microsoft.com/office/drawing/2014/main" id="{EA24C931-5405-C1BA-57BB-D6C675A165B8}"/>
              </a:ext>
            </a:extLst>
          </p:cNvPr>
          <p:cNvSpPr txBox="1"/>
          <p:nvPr/>
        </p:nvSpPr>
        <p:spPr bwMode="gray">
          <a:xfrm rot="4089316">
            <a:off x="9240777" y="1565158"/>
            <a:ext cx="557845" cy="215444"/>
          </a:xfrm>
          <a:prstGeom prst="rect">
            <a:avLst/>
          </a:prstGeom>
          <a:noFill/>
          <a:scene3d>
            <a:camera prst="perspectiveRelaxedModerately" fov="6000000"/>
            <a:lightRig rig="threePt" dir="t"/>
          </a:scene3d>
          <a:sp3d/>
        </p:spPr>
        <p:txBody>
          <a:bodyPr vert="horz" wrap="none" lIns="0" tIns="0" rIns="0" bIns="0" rtlCol="0">
            <a:spAutoFit/>
          </a:bodyPr>
          <a:lstStyle/>
          <a:p>
            <a:pPr algn="l">
              <a:spcBef>
                <a:spcPts val="600"/>
              </a:spcBef>
            </a:pPr>
            <a:r>
              <a:rPr lang="en-US" sz="1400" dirty="0">
                <a:solidFill>
                  <a:schemeClr val="tx1">
                    <a:lumMod val="50000"/>
                  </a:schemeClr>
                </a:solidFill>
              </a:rPr>
              <a:t>LOGIC</a:t>
            </a:r>
          </a:p>
        </p:txBody>
      </p:sp>
      <p:sp>
        <p:nvSpPr>
          <p:cNvPr id="7" name="TextBox 6">
            <a:extLst>
              <a:ext uri="{FF2B5EF4-FFF2-40B4-BE49-F238E27FC236}">
                <a16:creationId xmlns:a16="http://schemas.microsoft.com/office/drawing/2014/main" id="{46206B8D-5044-639E-6B1F-6ED342C006EF}"/>
              </a:ext>
            </a:extLst>
          </p:cNvPr>
          <p:cNvSpPr txBox="1"/>
          <p:nvPr/>
        </p:nvSpPr>
        <p:spPr bwMode="gray">
          <a:xfrm rot="4089316">
            <a:off x="9739541" y="2853631"/>
            <a:ext cx="557845" cy="215444"/>
          </a:xfrm>
          <a:prstGeom prst="rect">
            <a:avLst/>
          </a:prstGeom>
          <a:noFill/>
          <a:scene3d>
            <a:camera prst="perspectiveRelaxedModerately" fov="6000000"/>
            <a:lightRig rig="threePt" dir="t"/>
          </a:scene3d>
          <a:sp3d/>
        </p:spPr>
        <p:txBody>
          <a:bodyPr vert="horz" wrap="none" lIns="0" tIns="0" rIns="0" bIns="0" rtlCol="0">
            <a:spAutoFit/>
          </a:bodyPr>
          <a:lstStyle/>
          <a:p>
            <a:pPr algn="l">
              <a:spcBef>
                <a:spcPts val="600"/>
              </a:spcBef>
            </a:pPr>
            <a:r>
              <a:rPr lang="en-US" sz="1400" dirty="0">
                <a:solidFill>
                  <a:schemeClr val="tx1">
                    <a:lumMod val="50000"/>
                  </a:schemeClr>
                </a:solidFill>
              </a:rPr>
              <a:t>LOGIC</a:t>
            </a:r>
          </a:p>
        </p:txBody>
      </p:sp>
      <p:sp>
        <p:nvSpPr>
          <p:cNvPr id="8" name="TextBox 7">
            <a:extLst>
              <a:ext uri="{FF2B5EF4-FFF2-40B4-BE49-F238E27FC236}">
                <a16:creationId xmlns:a16="http://schemas.microsoft.com/office/drawing/2014/main" id="{52EF0D67-0F1A-25F3-5826-0E10513FC58D}"/>
              </a:ext>
            </a:extLst>
          </p:cNvPr>
          <p:cNvSpPr txBox="1"/>
          <p:nvPr/>
        </p:nvSpPr>
        <p:spPr bwMode="gray">
          <a:xfrm rot="4089316">
            <a:off x="10261506" y="4173276"/>
            <a:ext cx="557845" cy="215444"/>
          </a:xfrm>
          <a:prstGeom prst="rect">
            <a:avLst/>
          </a:prstGeom>
          <a:noFill/>
          <a:scene3d>
            <a:camera prst="perspectiveRelaxedModerately" fov="6000000"/>
            <a:lightRig rig="threePt" dir="t"/>
          </a:scene3d>
          <a:sp3d/>
        </p:spPr>
        <p:txBody>
          <a:bodyPr vert="horz" wrap="none" lIns="0" tIns="0" rIns="0" bIns="0" rtlCol="0">
            <a:spAutoFit/>
          </a:bodyPr>
          <a:lstStyle/>
          <a:p>
            <a:pPr algn="l">
              <a:spcBef>
                <a:spcPts val="600"/>
              </a:spcBef>
            </a:pPr>
            <a:r>
              <a:rPr lang="en-US" sz="1400" dirty="0">
                <a:solidFill>
                  <a:schemeClr val="tx1">
                    <a:lumMod val="50000"/>
                  </a:schemeClr>
                </a:solidFill>
              </a:rPr>
              <a:t>LOGIC</a:t>
            </a:r>
          </a:p>
        </p:txBody>
      </p:sp>
      <p:sp>
        <p:nvSpPr>
          <p:cNvPr id="9" name="TextBox 8">
            <a:extLst>
              <a:ext uri="{FF2B5EF4-FFF2-40B4-BE49-F238E27FC236}">
                <a16:creationId xmlns:a16="http://schemas.microsoft.com/office/drawing/2014/main" id="{06275EC3-ED84-ABA6-CB4C-B63D90F38E6E}"/>
              </a:ext>
            </a:extLst>
          </p:cNvPr>
          <p:cNvSpPr txBox="1"/>
          <p:nvPr/>
        </p:nvSpPr>
        <p:spPr bwMode="gray">
          <a:xfrm rot="4089316">
            <a:off x="10797205" y="5493873"/>
            <a:ext cx="557845" cy="215444"/>
          </a:xfrm>
          <a:prstGeom prst="rect">
            <a:avLst/>
          </a:prstGeom>
          <a:noFill/>
          <a:scene3d>
            <a:camera prst="perspectiveRelaxedModerately" fov="6000000"/>
            <a:lightRig rig="threePt" dir="t"/>
          </a:scene3d>
          <a:sp3d/>
        </p:spPr>
        <p:txBody>
          <a:bodyPr vert="horz" wrap="none" lIns="0" tIns="0" rIns="0" bIns="0" rtlCol="0">
            <a:spAutoFit/>
          </a:bodyPr>
          <a:lstStyle/>
          <a:p>
            <a:pPr algn="l">
              <a:spcBef>
                <a:spcPts val="600"/>
              </a:spcBef>
            </a:pPr>
            <a:r>
              <a:rPr lang="en-US" sz="1400" dirty="0">
                <a:solidFill>
                  <a:schemeClr val="tx1">
                    <a:lumMod val="50000"/>
                  </a:schemeClr>
                </a:solidFill>
              </a:rPr>
              <a:t>LOGIC</a:t>
            </a:r>
          </a:p>
        </p:txBody>
      </p:sp>
      <p:sp>
        <p:nvSpPr>
          <p:cNvPr id="10" name="TextBox 9">
            <a:extLst>
              <a:ext uri="{FF2B5EF4-FFF2-40B4-BE49-F238E27FC236}">
                <a16:creationId xmlns:a16="http://schemas.microsoft.com/office/drawing/2014/main" id="{8F2A636C-6C33-FF48-E0F6-424DADC78463}"/>
              </a:ext>
            </a:extLst>
          </p:cNvPr>
          <p:cNvSpPr txBox="1"/>
          <p:nvPr/>
        </p:nvSpPr>
        <p:spPr bwMode="gray">
          <a:xfrm rot="4089316">
            <a:off x="9459642" y="1496908"/>
            <a:ext cx="452624" cy="215444"/>
          </a:xfrm>
          <a:prstGeom prst="rect">
            <a:avLst/>
          </a:prstGeom>
          <a:noFill/>
          <a:scene3d>
            <a:camera prst="perspectiveRelaxedModerately" fov="6000000"/>
            <a:lightRig rig="threePt" dir="t"/>
          </a:scene3d>
          <a:sp3d/>
        </p:spPr>
        <p:txBody>
          <a:bodyPr vert="horz" wrap="none" lIns="0" tIns="0" rIns="0" bIns="0" rtlCol="0">
            <a:spAutoFit/>
          </a:bodyPr>
          <a:lstStyle/>
          <a:p>
            <a:pPr algn="l">
              <a:spcBef>
                <a:spcPts val="600"/>
              </a:spcBef>
            </a:pPr>
            <a:r>
              <a:rPr lang="en-US" sz="1400" dirty="0">
                <a:solidFill>
                  <a:schemeClr val="tx1">
                    <a:lumMod val="50000"/>
                  </a:schemeClr>
                </a:solidFill>
              </a:rPr>
              <a:t>DATA</a:t>
            </a:r>
          </a:p>
        </p:txBody>
      </p:sp>
      <p:sp>
        <p:nvSpPr>
          <p:cNvPr id="11" name="TextBox 10">
            <a:extLst>
              <a:ext uri="{FF2B5EF4-FFF2-40B4-BE49-F238E27FC236}">
                <a16:creationId xmlns:a16="http://schemas.microsoft.com/office/drawing/2014/main" id="{50FFC2AF-E220-2B43-1A86-C69A5FDCBFB0}"/>
              </a:ext>
            </a:extLst>
          </p:cNvPr>
          <p:cNvSpPr txBox="1"/>
          <p:nvPr/>
        </p:nvSpPr>
        <p:spPr bwMode="gray">
          <a:xfrm rot="4089316">
            <a:off x="9965956" y="2789039"/>
            <a:ext cx="452624" cy="215444"/>
          </a:xfrm>
          <a:prstGeom prst="rect">
            <a:avLst/>
          </a:prstGeom>
          <a:noFill/>
          <a:scene3d>
            <a:camera prst="perspectiveRelaxedModerately" fov="6000000"/>
            <a:lightRig rig="threePt" dir="t"/>
          </a:scene3d>
          <a:sp3d/>
        </p:spPr>
        <p:txBody>
          <a:bodyPr vert="horz" wrap="none" lIns="0" tIns="0" rIns="0" bIns="0" rtlCol="0">
            <a:spAutoFit/>
          </a:bodyPr>
          <a:lstStyle/>
          <a:p>
            <a:pPr algn="l">
              <a:spcBef>
                <a:spcPts val="600"/>
              </a:spcBef>
            </a:pPr>
            <a:r>
              <a:rPr lang="en-US" sz="1400" dirty="0">
                <a:solidFill>
                  <a:schemeClr val="tx1">
                    <a:lumMod val="50000"/>
                  </a:schemeClr>
                </a:solidFill>
              </a:rPr>
              <a:t>DATA</a:t>
            </a:r>
          </a:p>
        </p:txBody>
      </p:sp>
      <p:sp>
        <p:nvSpPr>
          <p:cNvPr id="12" name="TextBox 11">
            <a:extLst>
              <a:ext uri="{FF2B5EF4-FFF2-40B4-BE49-F238E27FC236}">
                <a16:creationId xmlns:a16="http://schemas.microsoft.com/office/drawing/2014/main" id="{92998CAE-2622-B5B2-7D12-A321C327A7F6}"/>
              </a:ext>
            </a:extLst>
          </p:cNvPr>
          <p:cNvSpPr txBox="1"/>
          <p:nvPr/>
        </p:nvSpPr>
        <p:spPr bwMode="gray">
          <a:xfrm rot="4089316">
            <a:off x="10486093" y="4090845"/>
            <a:ext cx="452624" cy="215444"/>
          </a:xfrm>
          <a:prstGeom prst="rect">
            <a:avLst/>
          </a:prstGeom>
          <a:noFill/>
          <a:scene3d>
            <a:camera prst="perspectiveRelaxedModerately" fov="6000000"/>
            <a:lightRig rig="threePt" dir="t"/>
          </a:scene3d>
          <a:sp3d/>
        </p:spPr>
        <p:txBody>
          <a:bodyPr vert="horz" wrap="none" lIns="0" tIns="0" rIns="0" bIns="0" rtlCol="0">
            <a:spAutoFit/>
          </a:bodyPr>
          <a:lstStyle/>
          <a:p>
            <a:pPr algn="l">
              <a:spcBef>
                <a:spcPts val="600"/>
              </a:spcBef>
            </a:pPr>
            <a:r>
              <a:rPr lang="en-US" sz="1400" dirty="0">
                <a:solidFill>
                  <a:schemeClr val="tx1">
                    <a:lumMod val="50000"/>
                  </a:schemeClr>
                </a:solidFill>
              </a:rPr>
              <a:t>DATA</a:t>
            </a:r>
          </a:p>
        </p:txBody>
      </p:sp>
      <p:sp>
        <p:nvSpPr>
          <p:cNvPr id="13" name="TextBox 12">
            <a:extLst>
              <a:ext uri="{FF2B5EF4-FFF2-40B4-BE49-F238E27FC236}">
                <a16:creationId xmlns:a16="http://schemas.microsoft.com/office/drawing/2014/main" id="{9CFE132B-F424-813F-BC41-00559B1285E4}"/>
              </a:ext>
            </a:extLst>
          </p:cNvPr>
          <p:cNvSpPr txBox="1"/>
          <p:nvPr/>
        </p:nvSpPr>
        <p:spPr bwMode="gray">
          <a:xfrm rot="4089316">
            <a:off x="11010252" y="5379573"/>
            <a:ext cx="452624" cy="215444"/>
          </a:xfrm>
          <a:prstGeom prst="rect">
            <a:avLst/>
          </a:prstGeom>
          <a:noFill/>
          <a:scene3d>
            <a:camera prst="perspectiveRelaxedModerately" fov="6000000"/>
            <a:lightRig rig="threePt" dir="t"/>
          </a:scene3d>
          <a:sp3d/>
        </p:spPr>
        <p:txBody>
          <a:bodyPr vert="horz" wrap="none" lIns="0" tIns="0" rIns="0" bIns="0" rtlCol="0">
            <a:spAutoFit/>
          </a:bodyPr>
          <a:lstStyle/>
          <a:p>
            <a:pPr algn="l">
              <a:spcBef>
                <a:spcPts val="600"/>
              </a:spcBef>
            </a:pPr>
            <a:r>
              <a:rPr lang="en-US" sz="1400" dirty="0">
                <a:solidFill>
                  <a:schemeClr val="tx1">
                    <a:lumMod val="50000"/>
                  </a:schemeClr>
                </a:solidFill>
              </a:rPr>
              <a:t>DATA</a:t>
            </a:r>
          </a:p>
        </p:txBody>
      </p:sp>
    </p:spTree>
    <p:extLst>
      <p:ext uri="{BB962C8B-B14F-4D97-AF65-F5344CB8AC3E}">
        <p14:creationId xmlns:p14="http://schemas.microsoft.com/office/powerpoint/2010/main" val="2561111612"/>
      </p:ext>
    </p:extLst>
  </p:cSld>
  <p:clrMapOvr>
    <a:masterClrMapping/>
  </p:clrMapOvr>
</p:sld>
</file>

<file path=ppt/theme/theme1.xml><?xml version="1.0" encoding="utf-8"?>
<a:theme xmlns:a="http://schemas.openxmlformats.org/drawingml/2006/main" name="Optum2022">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2" id="{C154760E-AD00-C445-8971-DA709DF1ACF1}" vid="{59C59E1C-6B7E-EB4A-BE38-BC61225C3DD2}"/>
    </a:ext>
  </a:extLst>
</a:theme>
</file>

<file path=ppt/theme/theme2.xml><?xml version="1.0" encoding="utf-8"?>
<a:theme xmlns:a="http://schemas.openxmlformats.org/drawingml/2006/main" name="Optum2023">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3" id="{B43A6268-5F93-4949-956E-11C902217EBC}" vid="{03419C5B-9B58-E74A-961B-25664C7D19DC}"/>
    </a:ext>
  </a:extLst>
</a:theme>
</file>

<file path=ppt/theme/theme3.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z-optum-onscreen-16x9-glg-20240101.potx" id="{81C5947D-C49D-403A-BB0F-84643324A0AC}" vid="{8954040C-117B-4244-BE76-4B2A0B41DDCA}"/>
    </a:ext>
  </a:extLst>
</a:theme>
</file>

<file path=ppt/theme/theme4.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Optum2022</Template>
  <TotalTime>10816</TotalTime>
  <Words>5102</Words>
  <Application>Microsoft Office PowerPoint</Application>
  <PresentationFormat>Widescreen</PresentationFormat>
  <Paragraphs>708</Paragraphs>
  <Slides>46</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46</vt:i4>
      </vt:variant>
    </vt:vector>
  </HeadingPairs>
  <TitlesOfParts>
    <vt:vector size="53" baseType="lpstr">
      <vt:lpstr>Arial</vt:lpstr>
      <vt:lpstr>Calibri</vt:lpstr>
      <vt:lpstr>Consolas</vt:lpstr>
      <vt:lpstr>Optum2022</vt:lpstr>
      <vt:lpstr>Optum2023</vt:lpstr>
      <vt:lpstr>Optum Theme</vt:lpstr>
      <vt:lpstr>OrangeBlue Theme</vt:lpstr>
      <vt:lpstr>Project 08:  Code Organization</vt:lpstr>
      <vt:lpstr>Problem</vt:lpstr>
      <vt:lpstr>Project Goal</vt:lpstr>
      <vt:lpstr>Lesson 08 – Outline</vt:lpstr>
      <vt:lpstr>Organizing and Documenting  Larger Agents</vt:lpstr>
      <vt:lpstr>Outgrowing a Single File</vt:lpstr>
      <vt:lpstr>1 Separate Files by Contents</vt:lpstr>
      <vt:lpstr>2 Organize Rules In Each File</vt:lpstr>
      <vt:lpstr>3 Write Documentation in Each File</vt:lpstr>
      <vt:lpstr>Whole Agent README Convention</vt:lpstr>
      <vt:lpstr>WME Schema Convention</vt:lpstr>
      <vt:lpstr>State File README Convention</vt:lpstr>
      <vt:lpstr>Operator Header Convention</vt:lpstr>
      <vt:lpstr>Individual Rule Documentation</vt:lpstr>
      <vt:lpstr>That’s a lot of comments!</vt:lpstr>
      <vt:lpstr>Other Conventions</vt:lpstr>
      <vt:lpstr>Augmenting Operators</vt:lpstr>
      <vt:lpstr>Lesson 07 Review: Handling Tied Weights</vt:lpstr>
      <vt:lpstr>Goal: Detecting Multiple Attributes</vt:lpstr>
      <vt:lpstr>Solution: Augment the Operator</vt:lpstr>
      <vt:lpstr>STEP 1: New (evaluate-weight) Apply Rule</vt:lpstr>
      <vt:lpstr>An i-supported Apply Rule?</vt:lpstr>
      <vt:lpstr>STEP 2: Detecting Multiple Attributes</vt:lpstr>
      <vt:lpstr>Review: Desired (evaluate-weight) Behavior</vt:lpstr>
      <vt:lpstr>Conditional Sets of Apply Rules</vt:lpstr>
      <vt:lpstr>STEP 2: Modify the Old Apply Rules</vt:lpstr>
      <vt:lpstr>STEP 3: Error Catching</vt:lpstr>
      <vt:lpstr>Provided Code For suppliersort-find-subtotal</vt:lpstr>
      <vt:lpstr>STEP 3: Error Catching</vt:lpstr>
      <vt:lpstr>The cmd RHS Function</vt:lpstr>
      <vt:lpstr>Using cmd For Custom Printouts</vt:lpstr>
      <vt:lpstr>Parallel Summation</vt:lpstr>
      <vt:lpstr>Parallelism Constraints</vt:lpstr>
      <vt:lpstr>Parallelism Constraints – Example</vt:lpstr>
      <vt:lpstr>Guided Parallelism with Operators</vt:lpstr>
      <vt:lpstr>STEP 4: Proposing (add-attribute)</vt:lpstr>
      <vt:lpstr>STEP 5: Applying (add-attribute) – Initialize Subtotals</vt:lpstr>
      <vt:lpstr>STEP 6: Applying (add-attribute) – Add to Subtotals</vt:lpstr>
      <vt:lpstr>Negated Conjunctions</vt:lpstr>
      <vt:lpstr>Almost There: Returning Results</vt:lpstr>
      <vt:lpstr>Detecting Completion</vt:lpstr>
      <vt:lpstr>Negated Conjunctions</vt:lpstr>
      <vt:lpstr>Using a Negated Conjunction</vt:lpstr>
      <vt:lpstr>Using a Negated Conjunction</vt:lpstr>
      <vt:lpstr>STEP 7: Returning Subtotals</vt:lpstr>
      <vt:lpstr>STEP 8: Respond to Returned Subtotals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Soar Cognitive Architecture</dc:title>
  <dc:creator>Stearns, Bryan</dc:creator>
  <cp:lastModifiedBy>Stearns, Bryan</cp:lastModifiedBy>
  <cp:revision>388</cp:revision>
  <dcterms:created xsi:type="dcterms:W3CDTF">2023-04-25T15:41:13Z</dcterms:created>
  <dcterms:modified xsi:type="dcterms:W3CDTF">2024-07-17T22:08:34Z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2023-04-25T15:46:13Z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a5656e60-ab66-41bb-bc6d-4e1b056c1410</vt:lpwstr>
  </property>
  <property fmtid="{D5CDD505-2E9C-101B-9397-08002B2CF9AE}" pid="8" name="MSIP_Label_a8a73c85-e524-44a6-bd58-7df7ef87be8f_ContentBits">
    <vt:lpwstr>0</vt:lpwstr>
  </property>
</Properties>
</file>